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58" r:id="rId4"/>
    <p:sldId id="260" r:id="rId5"/>
    <p:sldId id="259" r:id="rId6"/>
    <p:sldId id="261" r:id="rId7"/>
    <p:sldId id="262" r:id="rId8"/>
    <p:sldId id="263" r:id="rId9"/>
    <p:sldId id="264" r:id="rId10"/>
    <p:sldId id="265" r:id="rId11"/>
    <p:sldId id="266" r:id="rId12"/>
    <p:sldId id="269" r:id="rId13"/>
    <p:sldId id="270" r:id="rId14"/>
    <p:sldId id="267" r:id="rId15"/>
    <p:sldId id="271" r:id="rId16"/>
    <p:sldId id="276" r:id="rId17"/>
    <p:sldId id="275" r:id="rId18"/>
    <p:sldId id="274" r:id="rId19"/>
    <p:sldId id="273" r:id="rId20"/>
    <p:sldId id="272" r:id="rId21"/>
    <p:sldId id="268" r:id="rId22"/>
    <p:sldId id="277" r:id="rId23"/>
    <p:sldId id="278" r:id="rId24"/>
    <p:sldId id="279" r:id="rId25"/>
    <p:sldId id="281" r:id="rId26"/>
    <p:sldId id="28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arnath gujjari" initials="ag" lastIdx="1" clrIdx="0">
    <p:extLst>
      <p:ext uri="{19B8F6BF-5375-455C-9EA6-DF929625EA0E}">
        <p15:presenceInfo xmlns:p15="http://schemas.microsoft.com/office/powerpoint/2012/main" userId="d54875010dc03ef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111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79FC98-BD5F-4BC1-AE78-53C908FA06D8}" type="datetimeFigureOut">
              <a:rPr lang="en-IN" smtClean="0"/>
              <a:t>28-05-2021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D32356-CF7A-4F24-A58C-2B310899EB60}" type="slidenum">
              <a:rPr lang="en-IN" smtClean="0"/>
              <a:t>‹#›</a:t>
            </a:fld>
            <a:endParaRPr lang="en-IN"/>
          </a:p>
        </p:txBody>
      </p:sp>
    </p:spTree>
    <p:extLst>
      <p:ext uri="{BB962C8B-B14F-4D97-AF65-F5344CB8AC3E}">
        <p14:creationId xmlns:p14="http://schemas.microsoft.com/office/powerpoint/2010/main" val="1399079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17279-2FC3-482F-A842-6759FD2FAC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4B65102-E0C7-4920-847E-494D03B72D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D50393A-F4CD-4D1A-BD87-716F5DACCEC7}"/>
              </a:ext>
            </a:extLst>
          </p:cNvPr>
          <p:cNvSpPr>
            <a:spLocks noGrp="1"/>
          </p:cNvSpPr>
          <p:nvPr>
            <p:ph type="dt" sz="half" idx="10"/>
          </p:nvPr>
        </p:nvSpPr>
        <p:spPr/>
        <p:txBody>
          <a:bodyPr/>
          <a:lstStyle/>
          <a:p>
            <a:fld id="{C4FBF8B9-32B1-4586-B1D1-F7C0C34D5756}" type="datetimeFigureOut">
              <a:rPr lang="en-IN" smtClean="0"/>
              <a:t>28-05-2021</a:t>
            </a:fld>
            <a:endParaRPr lang="en-IN"/>
          </a:p>
        </p:txBody>
      </p:sp>
      <p:sp>
        <p:nvSpPr>
          <p:cNvPr id="5" name="Footer Placeholder 4">
            <a:extLst>
              <a:ext uri="{FF2B5EF4-FFF2-40B4-BE49-F238E27FC236}">
                <a16:creationId xmlns:a16="http://schemas.microsoft.com/office/drawing/2014/main" id="{4BBEC54F-2EA3-4C18-BDF1-EF78C2F6CFF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9BDCE06-009E-4F56-9F9F-E8116CBCF6B0}"/>
              </a:ext>
            </a:extLst>
          </p:cNvPr>
          <p:cNvSpPr>
            <a:spLocks noGrp="1"/>
          </p:cNvSpPr>
          <p:nvPr>
            <p:ph type="sldNum" sz="quarter" idx="12"/>
          </p:nvPr>
        </p:nvSpPr>
        <p:spPr/>
        <p:txBody>
          <a:bodyPr/>
          <a:lstStyle/>
          <a:p>
            <a:fld id="{D672F083-9E15-4FFA-A314-4C9B225C7CE9}" type="slidenum">
              <a:rPr lang="en-IN" smtClean="0"/>
              <a:t>‹#›</a:t>
            </a:fld>
            <a:endParaRPr lang="en-IN"/>
          </a:p>
        </p:txBody>
      </p:sp>
    </p:spTree>
    <p:extLst>
      <p:ext uri="{BB962C8B-B14F-4D97-AF65-F5344CB8AC3E}">
        <p14:creationId xmlns:p14="http://schemas.microsoft.com/office/powerpoint/2010/main" val="38263735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F29FC-6841-4DC1-B5A9-B789A786994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4153E70-FC20-4225-ABF0-5630082D6F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15A109A-B7E0-47C9-B722-87BF7516F02E}"/>
              </a:ext>
            </a:extLst>
          </p:cNvPr>
          <p:cNvSpPr>
            <a:spLocks noGrp="1"/>
          </p:cNvSpPr>
          <p:nvPr>
            <p:ph type="dt" sz="half" idx="10"/>
          </p:nvPr>
        </p:nvSpPr>
        <p:spPr/>
        <p:txBody>
          <a:bodyPr/>
          <a:lstStyle/>
          <a:p>
            <a:fld id="{C4FBF8B9-32B1-4586-B1D1-F7C0C34D5756}" type="datetimeFigureOut">
              <a:rPr lang="en-IN" smtClean="0"/>
              <a:t>28-05-2021</a:t>
            </a:fld>
            <a:endParaRPr lang="en-IN"/>
          </a:p>
        </p:txBody>
      </p:sp>
      <p:sp>
        <p:nvSpPr>
          <p:cNvPr id="5" name="Footer Placeholder 4">
            <a:extLst>
              <a:ext uri="{FF2B5EF4-FFF2-40B4-BE49-F238E27FC236}">
                <a16:creationId xmlns:a16="http://schemas.microsoft.com/office/drawing/2014/main" id="{2086B3E9-CD2F-42B2-B344-E038ECEA4B8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5AED0EA-41AE-4CB2-9CF0-AA404344462A}"/>
              </a:ext>
            </a:extLst>
          </p:cNvPr>
          <p:cNvSpPr>
            <a:spLocks noGrp="1"/>
          </p:cNvSpPr>
          <p:nvPr>
            <p:ph type="sldNum" sz="quarter" idx="12"/>
          </p:nvPr>
        </p:nvSpPr>
        <p:spPr/>
        <p:txBody>
          <a:bodyPr/>
          <a:lstStyle/>
          <a:p>
            <a:fld id="{D672F083-9E15-4FFA-A314-4C9B225C7CE9}" type="slidenum">
              <a:rPr lang="en-IN" smtClean="0"/>
              <a:t>‹#›</a:t>
            </a:fld>
            <a:endParaRPr lang="en-IN"/>
          </a:p>
        </p:txBody>
      </p:sp>
    </p:spTree>
    <p:extLst>
      <p:ext uri="{BB962C8B-B14F-4D97-AF65-F5344CB8AC3E}">
        <p14:creationId xmlns:p14="http://schemas.microsoft.com/office/powerpoint/2010/main" val="8864028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6CF2C7-3302-45AF-9867-A85C1809E0E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16C580A-5862-4EAE-9CED-6CCB075ACD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3D0543D-DAF3-428D-8EF6-444EBF0876D1}"/>
              </a:ext>
            </a:extLst>
          </p:cNvPr>
          <p:cNvSpPr>
            <a:spLocks noGrp="1"/>
          </p:cNvSpPr>
          <p:nvPr>
            <p:ph type="dt" sz="half" idx="10"/>
          </p:nvPr>
        </p:nvSpPr>
        <p:spPr/>
        <p:txBody>
          <a:bodyPr/>
          <a:lstStyle/>
          <a:p>
            <a:fld id="{C4FBF8B9-32B1-4586-B1D1-F7C0C34D5756}" type="datetimeFigureOut">
              <a:rPr lang="en-IN" smtClean="0"/>
              <a:t>28-05-2021</a:t>
            </a:fld>
            <a:endParaRPr lang="en-IN"/>
          </a:p>
        </p:txBody>
      </p:sp>
      <p:sp>
        <p:nvSpPr>
          <p:cNvPr id="5" name="Footer Placeholder 4">
            <a:extLst>
              <a:ext uri="{FF2B5EF4-FFF2-40B4-BE49-F238E27FC236}">
                <a16:creationId xmlns:a16="http://schemas.microsoft.com/office/drawing/2014/main" id="{0C9B262C-3F98-4CEA-83C4-2461DB7BDB9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1A5D97B-0BA3-485A-B1B6-85B6E0165565}"/>
              </a:ext>
            </a:extLst>
          </p:cNvPr>
          <p:cNvSpPr>
            <a:spLocks noGrp="1"/>
          </p:cNvSpPr>
          <p:nvPr>
            <p:ph type="sldNum" sz="quarter" idx="12"/>
          </p:nvPr>
        </p:nvSpPr>
        <p:spPr/>
        <p:txBody>
          <a:bodyPr/>
          <a:lstStyle/>
          <a:p>
            <a:fld id="{D672F083-9E15-4FFA-A314-4C9B225C7CE9}" type="slidenum">
              <a:rPr lang="en-IN" smtClean="0"/>
              <a:t>‹#›</a:t>
            </a:fld>
            <a:endParaRPr lang="en-IN"/>
          </a:p>
        </p:txBody>
      </p:sp>
    </p:spTree>
    <p:extLst>
      <p:ext uri="{BB962C8B-B14F-4D97-AF65-F5344CB8AC3E}">
        <p14:creationId xmlns:p14="http://schemas.microsoft.com/office/powerpoint/2010/main" val="1499206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A811F-2C66-47CA-84A0-35AFB928F65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10CAFC8-7256-48A6-B52B-E32DDE4DFF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C24359E-133E-479C-8B69-A67FE27E6877}"/>
              </a:ext>
            </a:extLst>
          </p:cNvPr>
          <p:cNvSpPr>
            <a:spLocks noGrp="1"/>
          </p:cNvSpPr>
          <p:nvPr>
            <p:ph type="dt" sz="half" idx="10"/>
          </p:nvPr>
        </p:nvSpPr>
        <p:spPr/>
        <p:txBody>
          <a:bodyPr/>
          <a:lstStyle/>
          <a:p>
            <a:fld id="{C4FBF8B9-32B1-4586-B1D1-F7C0C34D5756}" type="datetimeFigureOut">
              <a:rPr lang="en-IN" smtClean="0"/>
              <a:t>28-05-2021</a:t>
            </a:fld>
            <a:endParaRPr lang="en-IN"/>
          </a:p>
        </p:txBody>
      </p:sp>
      <p:sp>
        <p:nvSpPr>
          <p:cNvPr id="5" name="Footer Placeholder 4">
            <a:extLst>
              <a:ext uri="{FF2B5EF4-FFF2-40B4-BE49-F238E27FC236}">
                <a16:creationId xmlns:a16="http://schemas.microsoft.com/office/drawing/2014/main" id="{EEFF5493-CDF5-453B-A390-885F046323E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D19BAE9-1F14-4F9A-A050-776839DDDDAC}"/>
              </a:ext>
            </a:extLst>
          </p:cNvPr>
          <p:cNvSpPr>
            <a:spLocks noGrp="1"/>
          </p:cNvSpPr>
          <p:nvPr>
            <p:ph type="sldNum" sz="quarter" idx="12"/>
          </p:nvPr>
        </p:nvSpPr>
        <p:spPr/>
        <p:txBody>
          <a:bodyPr/>
          <a:lstStyle/>
          <a:p>
            <a:fld id="{D672F083-9E15-4FFA-A314-4C9B225C7CE9}" type="slidenum">
              <a:rPr lang="en-IN" smtClean="0"/>
              <a:t>‹#›</a:t>
            </a:fld>
            <a:endParaRPr lang="en-IN"/>
          </a:p>
        </p:txBody>
      </p:sp>
    </p:spTree>
    <p:extLst>
      <p:ext uri="{BB962C8B-B14F-4D97-AF65-F5344CB8AC3E}">
        <p14:creationId xmlns:p14="http://schemas.microsoft.com/office/powerpoint/2010/main" val="68368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1B07C-F619-4ABA-8D23-E2EF6FFED2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E26BF5D-525C-4330-BA07-F804A65308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788CD93-E7D5-458C-B414-05F536906FC3}"/>
              </a:ext>
            </a:extLst>
          </p:cNvPr>
          <p:cNvSpPr>
            <a:spLocks noGrp="1"/>
          </p:cNvSpPr>
          <p:nvPr>
            <p:ph type="dt" sz="half" idx="10"/>
          </p:nvPr>
        </p:nvSpPr>
        <p:spPr/>
        <p:txBody>
          <a:bodyPr/>
          <a:lstStyle/>
          <a:p>
            <a:fld id="{C4FBF8B9-32B1-4586-B1D1-F7C0C34D5756}" type="datetimeFigureOut">
              <a:rPr lang="en-IN" smtClean="0"/>
              <a:t>28-05-2021</a:t>
            </a:fld>
            <a:endParaRPr lang="en-IN"/>
          </a:p>
        </p:txBody>
      </p:sp>
      <p:sp>
        <p:nvSpPr>
          <p:cNvPr id="5" name="Footer Placeholder 4">
            <a:extLst>
              <a:ext uri="{FF2B5EF4-FFF2-40B4-BE49-F238E27FC236}">
                <a16:creationId xmlns:a16="http://schemas.microsoft.com/office/drawing/2014/main" id="{26C0D240-5C96-4399-88B8-DFB4BE22D37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4A3515C-BA28-47B0-A62B-E44C52F677A2}"/>
              </a:ext>
            </a:extLst>
          </p:cNvPr>
          <p:cNvSpPr>
            <a:spLocks noGrp="1"/>
          </p:cNvSpPr>
          <p:nvPr>
            <p:ph type="sldNum" sz="quarter" idx="12"/>
          </p:nvPr>
        </p:nvSpPr>
        <p:spPr/>
        <p:txBody>
          <a:bodyPr/>
          <a:lstStyle/>
          <a:p>
            <a:fld id="{D672F083-9E15-4FFA-A314-4C9B225C7CE9}" type="slidenum">
              <a:rPr lang="en-IN" smtClean="0"/>
              <a:t>‹#›</a:t>
            </a:fld>
            <a:endParaRPr lang="en-IN"/>
          </a:p>
        </p:txBody>
      </p:sp>
    </p:spTree>
    <p:extLst>
      <p:ext uri="{BB962C8B-B14F-4D97-AF65-F5344CB8AC3E}">
        <p14:creationId xmlns:p14="http://schemas.microsoft.com/office/powerpoint/2010/main" val="1002538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4C346-B03E-46A8-B91D-A5909AC3F79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77A4E33-B788-44D5-82FF-512A1F1DFC9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D5E01C5-489D-47E2-A295-1F0689B3BA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17F671B-13E6-44D7-93A7-F2A10ACFF594}"/>
              </a:ext>
            </a:extLst>
          </p:cNvPr>
          <p:cNvSpPr>
            <a:spLocks noGrp="1"/>
          </p:cNvSpPr>
          <p:nvPr>
            <p:ph type="dt" sz="half" idx="10"/>
          </p:nvPr>
        </p:nvSpPr>
        <p:spPr/>
        <p:txBody>
          <a:bodyPr/>
          <a:lstStyle/>
          <a:p>
            <a:fld id="{C4FBF8B9-32B1-4586-B1D1-F7C0C34D5756}" type="datetimeFigureOut">
              <a:rPr lang="en-IN" smtClean="0"/>
              <a:t>28-05-2021</a:t>
            </a:fld>
            <a:endParaRPr lang="en-IN"/>
          </a:p>
        </p:txBody>
      </p:sp>
      <p:sp>
        <p:nvSpPr>
          <p:cNvPr id="6" name="Footer Placeholder 5">
            <a:extLst>
              <a:ext uri="{FF2B5EF4-FFF2-40B4-BE49-F238E27FC236}">
                <a16:creationId xmlns:a16="http://schemas.microsoft.com/office/drawing/2014/main" id="{70C94744-4740-44DD-814A-2A5394EE61E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A3F6E67-4CD3-410C-83BD-80618E551630}"/>
              </a:ext>
            </a:extLst>
          </p:cNvPr>
          <p:cNvSpPr>
            <a:spLocks noGrp="1"/>
          </p:cNvSpPr>
          <p:nvPr>
            <p:ph type="sldNum" sz="quarter" idx="12"/>
          </p:nvPr>
        </p:nvSpPr>
        <p:spPr/>
        <p:txBody>
          <a:bodyPr/>
          <a:lstStyle/>
          <a:p>
            <a:fld id="{D672F083-9E15-4FFA-A314-4C9B225C7CE9}" type="slidenum">
              <a:rPr lang="en-IN" smtClean="0"/>
              <a:t>‹#›</a:t>
            </a:fld>
            <a:endParaRPr lang="en-IN"/>
          </a:p>
        </p:txBody>
      </p:sp>
    </p:spTree>
    <p:extLst>
      <p:ext uri="{BB962C8B-B14F-4D97-AF65-F5344CB8AC3E}">
        <p14:creationId xmlns:p14="http://schemas.microsoft.com/office/powerpoint/2010/main" val="1477763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B546A-9EDF-44AE-B41D-DA1BE3528A3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F6B4474-DE30-4C5A-A09F-4A3645AF16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A6B88C-6422-4CC3-802D-AFBFF9086D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58F3590-4469-4EDC-9FD4-9F7792A45D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E8FFA6-C262-40DF-83E3-42F7B67964C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3BCB96B-C3E5-4287-BB77-C28BC69C27DE}"/>
              </a:ext>
            </a:extLst>
          </p:cNvPr>
          <p:cNvSpPr>
            <a:spLocks noGrp="1"/>
          </p:cNvSpPr>
          <p:nvPr>
            <p:ph type="dt" sz="half" idx="10"/>
          </p:nvPr>
        </p:nvSpPr>
        <p:spPr/>
        <p:txBody>
          <a:bodyPr/>
          <a:lstStyle/>
          <a:p>
            <a:fld id="{C4FBF8B9-32B1-4586-B1D1-F7C0C34D5756}" type="datetimeFigureOut">
              <a:rPr lang="en-IN" smtClean="0"/>
              <a:t>28-05-2021</a:t>
            </a:fld>
            <a:endParaRPr lang="en-IN"/>
          </a:p>
        </p:txBody>
      </p:sp>
      <p:sp>
        <p:nvSpPr>
          <p:cNvPr id="8" name="Footer Placeholder 7">
            <a:extLst>
              <a:ext uri="{FF2B5EF4-FFF2-40B4-BE49-F238E27FC236}">
                <a16:creationId xmlns:a16="http://schemas.microsoft.com/office/drawing/2014/main" id="{B62B05BA-EDDA-40F2-94B5-59CB4736662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1A9549A-94F0-47EA-ABC7-86D71BC099F8}"/>
              </a:ext>
            </a:extLst>
          </p:cNvPr>
          <p:cNvSpPr>
            <a:spLocks noGrp="1"/>
          </p:cNvSpPr>
          <p:nvPr>
            <p:ph type="sldNum" sz="quarter" idx="12"/>
          </p:nvPr>
        </p:nvSpPr>
        <p:spPr/>
        <p:txBody>
          <a:bodyPr/>
          <a:lstStyle/>
          <a:p>
            <a:fld id="{D672F083-9E15-4FFA-A314-4C9B225C7CE9}" type="slidenum">
              <a:rPr lang="en-IN" smtClean="0"/>
              <a:t>‹#›</a:t>
            </a:fld>
            <a:endParaRPr lang="en-IN"/>
          </a:p>
        </p:txBody>
      </p:sp>
    </p:spTree>
    <p:extLst>
      <p:ext uri="{BB962C8B-B14F-4D97-AF65-F5344CB8AC3E}">
        <p14:creationId xmlns:p14="http://schemas.microsoft.com/office/powerpoint/2010/main" val="10949903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A115A-9738-440F-991F-A9D6FF4931C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D4BF679-AF7C-4093-B3D6-EAC6E06F35DE}"/>
              </a:ext>
            </a:extLst>
          </p:cNvPr>
          <p:cNvSpPr>
            <a:spLocks noGrp="1"/>
          </p:cNvSpPr>
          <p:nvPr>
            <p:ph type="dt" sz="half" idx="10"/>
          </p:nvPr>
        </p:nvSpPr>
        <p:spPr/>
        <p:txBody>
          <a:bodyPr/>
          <a:lstStyle/>
          <a:p>
            <a:fld id="{C4FBF8B9-32B1-4586-B1D1-F7C0C34D5756}" type="datetimeFigureOut">
              <a:rPr lang="en-IN" smtClean="0"/>
              <a:t>28-05-2021</a:t>
            </a:fld>
            <a:endParaRPr lang="en-IN"/>
          </a:p>
        </p:txBody>
      </p:sp>
      <p:sp>
        <p:nvSpPr>
          <p:cNvPr id="4" name="Footer Placeholder 3">
            <a:extLst>
              <a:ext uri="{FF2B5EF4-FFF2-40B4-BE49-F238E27FC236}">
                <a16:creationId xmlns:a16="http://schemas.microsoft.com/office/drawing/2014/main" id="{359017B5-6A59-4AF5-9C6A-A90986BB4AF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4EE6A41-8EA3-48A8-9AD8-0239C8F1C348}"/>
              </a:ext>
            </a:extLst>
          </p:cNvPr>
          <p:cNvSpPr>
            <a:spLocks noGrp="1"/>
          </p:cNvSpPr>
          <p:nvPr>
            <p:ph type="sldNum" sz="quarter" idx="12"/>
          </p:nvPr>
        </p:nvSpPr>
        <p:spPr/>
        <p:txBody>
          <a:bodyPr/>
          <a:lstStyle/>
          <a:p>
            <a:fld id="{D672F083-9E15-4FFA-A314-4C9B225C7CE9}" type="slidenum">
              <a:rPr lang="en-IN" smtClean="0"/>
              <a:t>‹#›</a:t>
            </a:fld>
            <a:endParaRPr lang="en-IN"/>
          </a:p>
        </p:txBody>
      </p:sp>
    </p:spTree>
    <p:extLst>
      <p:ext uri="{BB962C8B-B14F-4D97-AF65-F5344CB8AC3E}">
        <p14:creationId xmlns:p14="http://schemas.microsoft.com/office/powerpoint/2010/main" val="247481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DD5220-9C7C-4F68-8D9B-8D3F8D0C3669}"/>
              </a:ext>
            </a:extLst>
          </p:cNvPr>
          <p:cNvSpPr>
            <a:spLocks noGrp="1"/>
          </p:cNvSpPr>
          <p:nvPr>
            <p:ph type="dt" sz="half" idx="10"/>
          </p:nvPr>
        </p:nvSpPr>
        <p:spPr/>
        <p:txBody>
          <a:bodyPr/>
          <a:lstStyle/>
          <a:p>
            <a:fld id="{C4FBF8B9-32B1-4586-B1D1-F7C0C34D5756}" type="datetimeFigureOut">
              <a:rPr lang="en-IN" smtClean="0"/>
              <a:t>28-05-2021</a:t>
            </a:fld>
            <a:endParaRPr lang="en-IN"/>
          </a:p>
        </p:txBody>
      </p:sp>
      <p:sp>
        <p:nvSpPr>
          <p:cNvPr id="3" name="Footer Placeholder 2">
            <a:extLst>
              <a:ext uri="{FF2B5EF4-FFF2-40B4-BE49-F238E27FC236}">
                <a16:creationId xmlns:a16="http://schemas.microsoft.com/office/drawing/2014/main" id="{0AD25902-D806-48A7-BDB4-D65C9C2DEFD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2E4061A-ADEF-4151-A6FD-015F1080EC7D}"/>
              </a:ext>
            </a:extLst>
          </p:cNvPr>
          <p:cNvSpPr>
            <a:spLocks noGrp="1"/>
          </p:cNvSpPr>
          <p:nvPr>
            <p:ph type="sldNum" sz="quarter" idx="12"/>
          </p:nvPr>
        </p:nvSpPr>
        <p:spPr/>
        <p:txBody>
          <a:bodyPr/>
          <a:lstStyle/>
          <a:p>
            <a:fld id="{D672F083-9E15-4FFA-A314-4C9B225C7CE9}" type="slidenum">
              <a:rPr lang="en-IN" smtClean="0"/>
              <a:t>‹#›</a:t>
            </a:fld>
            <a:endParaRPr lang="en-IN"/>
          </a:p>
        </p:txBody>
      </p:sp>
    </p:spTree>
    <p:extLst>
      <p:ext uri="{BB962C8B-B14F-4D97-AF65-F5344CB8AC3E}">
        <p14:creationId xmlns:p14="http://schemas.microsoft.com/office/powerpoint/2010/main" val="2673540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8FEC4-FB47-4030-8110-5A4AD7DA5E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436F711-3166-4E93-AC86-6E4777C76D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7AB46F3-43BD-4C79-BFA9-806AA2F264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266B2E-1D83-4619-9341-D18E6101370C}"/>
              </a:ext>
            </a:extLst>
          </p:cNvPr>
          <p:cNvSpPr>
            <a:spLocks noGrp="1"/>
          </p:cNvSpPr>
          <p:nvPr>
            <p:ph type="dt" sz="half" idx="10"/>
          </p:nvPr>
        </p:nvSpPr>
        <p:spPr/>
        <p:txBody>
          <a:bodyPr/>
          <a:lstStyle/>
          <a:p>
            <a:fld id="{C4FBF8B9-32B1-4586-B1D1-F7C0C34D5756}" type="datetimeFigureOut">
              <a:rPr lang="en-IN" smtClean="0"/>
              <a:t>28-05-2021</a:t>
            </a:fld>
            <a:endParaRPr lang="en-IN"/>
          </a:p>
        </p:txBody>
      </p:sp>
      <p:sp>
        <p:nvSpPr>
          <p:cNvPr id="6" name="Footer Placeholder 5">
            <a:extLst>
              <a:ext uri="{FF2B5EF4-FFF2-40B4-BE49-F238E27FC236}">
                <a16:creationId xmlns:a16="http://schemas.microsoft.com/office/drawing/2014/main" id="{26C93FE7-D8B9-46CE-A572-6ED1257E0C3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EEA9418-D3D7-4897-A8EA-017A998D42FD}"/>
              </a:ext>
            </a:extLst>
          </p:cNvPr>
          <p:cNvSpPr>
            <a:spLocks noGrp="1"/>
          </p:cNvSpPr>
          <p:nvPr>
            <p:ph type="sldNum" sz="quarter" idx="12"/>
          </p:nvPr>
        </p:nvSpPr>
        <p:spPr/>
        <p:txBody>
          <a:bodyPr/>
          <a:lstStyle/>
          <a:p>
            <a:fld id="{D672F083-9E15-4FFA-A314-4C9B225C7CE9}" type="slidenum">
              <a:rPr lang="en-IN" smtClean="0"/>
              <a:t>‹#›</a:t>
            </a:fld>
            <a:endParaRPr lang="en-IN"/>
          </a:p>
        </p:txBody>
      </p:sp>
    </p:spTree>
    <p:extLst>
      <p:ext uri="{BB962C8B-B14F-4D97-AF65-F5344CB8AC3E}">
        <p14:creationId xmlns:p14="http://schemas.microsoft.com/office/powerpoint/2010/main" val="1969118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ECD75-BE86-4443-B32E-2122F94CB7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C214C67-587C-438C-8CB7-60D0BF3BEB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CBC089F-04FE-4306-A872-B280BCEA63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573250-C457-4BD3-8B91-4023A812D32D}"/>
              </a:ext>
            </a:extLst>
          </p:cNvPr>
          <p:cNvSpPr>
            <a:spLocks noGrp="1"/>
          </p:cNvSpPr>
          <p:nvPr>
            <p:ph type="dt" sz="half" idx="10"/>
          </p:nvPr>
        </p:nvSpPr>
        <p:spPr/>
        <p:txBody>
          <a:bodyPr/>
          <a:lstStyle/>
          <a:p>
            <a:fld id="{C4FBF8B9-32B1-4586-B1D1-F7C0C34D5756}" type="datetimeFigureOut">
              <a:rPr lang="en-IN" smtClean="0"/>
              <a:t>28-05-2021</a:t>
            </a:fld>
            <a:endParaRPr lang="en-IN"/>
          </a:p>
        </p:txBody>
      </p:sp>
      <p:sp>
        <p:nvSpPr>
          <p:cNvPr id="6" name="Footer Placeholder 5">
            <a:extLst>
              <a:ext uri="{FF2B5EF4-FFF2-40B4-BE49-F238E27FC236}">
                <a16:creationId xmlns:a16="http://schemas.microsoft.com/office/drawing/2014/main" id="{097FCE02-5E7F-45F6-91F8-9CB7E9167D0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5055823-9DEE-4053-B00E-C5AFC5999156}"/>
              </a:ext>
            </a:extLst>
          </p:cNvPr>
          <p:cNvSpPr>
            <a:spLocks noGrp="1"/>
          </p:cNvSpPr>
          <p:nvPr>
            <p:ph type="sldNum" sz="quarter" idx="12"/>
          </p:nvPr>
        </p:nvSpPr>
        <p:spPr/>
        <p:txBody>
          <a:bodyPr/>
          <a:lstStyle/>
          <a:p>
            <a:fld id="{D672F083-9E15-4FFA-A314-4C9B225C7CE9}" type="slidenum">
              <a:rPr lang="en-IN" smtClean="0"/>
              <a:t>‹#›</a:t>
            </a:fld>
            <a:endParaRPr lang="en-IN"/>
          </a:p>
        </p:txBody>
      </p:sp>
    </p:spTree>
    <p:extLst>
      <p:ext uri="{BB962C8B-B14F-4D97-AF65-F5344CB8AC3E}">
        <p14:creationId xmlns:p14="http://schemas.microsoft.com/office/powerpoint/2010/main" val="2230141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04B384-DAEB-43DB-9600-AB4DEE6B05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780CA51-2756-4240-A214-9ECD8C14E1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B933992-6A14-45FD-9842-30DEA421FD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FBF8B9-32B1-4586-B1D1-F7C0C34D5756}" type="datetimeFigureOut">
              <a:rPr lang="en-IN" smtClean="0"/>
              <a:t>28-05-2021</a:t>
            </a:fld>
            <a:endParaRPr lang="en-IN"/>
          </a:p>
        </p:txBody>
      </p:sp>
      <p:sp>
        <p:nvSpPr>
          <p:cNvPr id="5" name="Footer Placeholder 4">
            <a:extLst>
              <a:ext uri="{FF2B5EF4-FFF2-40B4-BE49-F238E27FC236}">
                <a16:creationId xmlns:a16="http://schemas.microsoft.com/office/drawing/2014/main" id="{622908EF-3C09-4961-9CDF-4E8C0F94C1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2776B9A-BCDB-49A1-84F2-3495813932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72F083-9E15-4FFA-A314-4C9B225C7CE9}" type="slidenum">
              <a:rPr lang="en-IN" smtClean="0"/>
              <a:t>‹#›</a:t>
            </a:fld>
            <a:endParaRPr lang="en-IN"/>
          </a:p>
        </p:txBody>
      </p:sp>
    </p:spTree>
    <p:extLst>
      <p:ext uri="{BB962C8B-B14F-4D97-AF65-F5344CB8AC3E}">
        <p14:creationId xmlns:p14="http://schemas.microsoft.com/office/powerpoint/2010/main" val="16672053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A26ADE-3E64-4DE1-A8C5-DE3FA953F57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721AAA9-4D23-4602-B224-59373C5C4B3A}"/>
              </a:ext>
            </a:extLst>
          </p:cNvPr>
          <p:cNvSpPr/>
          <p:nvPr/>
        </p:nvSpPr>
        <p:spPr>
          <a:xfrm>
            <a:off x="782715" y="1040882"/>
            <a:ext cx="10626570" cy="4524315"/>
          </a:xfrm>
          <a:prstGeom prst="rect">
            <a:avLst/>
          </a:prstGeom>
          <a:noFill/>
        </p:spPr>
        <p:txBody>
          <a:bodyPr wrap="square" lIns="91440" tIns="45720" rIns="91440" bIns="45720">
            <a:spAutoFit/>
          </a:bodyPr>
          <a:lstStyle/>
          <a:p>
            <a:pPr algn="ctr"/>
            <a:r>
              <a:rPr lang="en-US" sz="4800" b="1" dirty="0">
                <a:ln w="12700">
                  <a:solidFill>
                    <a:schemeClr val="tx2">
                      <a:lumMod val="75000"/>
                    </a:schemeClr>
                  </a:solidFill>
                  <a:prstDash val="solid"/>
                </a:ln>
                <a:solidFill>
                  <a:schemeClr val="bg1">
                    <a:lumMod val="95000"/>
                  </a:schemeClr>
                </a:solidFill>
                <a:effectLst>
                  <a:outerShdw dist="38100" dir="2640000" algn="bl" rotWithShape="0">
                    <a:schemeClr val="tx2">
                      <a:lumMod val="75000"/>
                    </a:schemeClr>
                  </a:outerShdw>
                </a:effectLst>
                <a:latin typeface="Algerian" panose="04020705040A02060702" pitchFamily="82" charset="0"/>
              </a:rPr>
              <a:t>REAL TIME HUMAN EMOTION RECOGNITION BASED ON FACIAL EXPRESSION DETECTION  USING SOFTMAX CLASSIFIER AND PREDICT THE ERROR LEVEL USING OPENCV LIBRARY</a:t>
            </a:r>
          </a:p>
        </p:txBody>
      </p:sp>
    </p:spTree>
    <p:extLst>
      <p:ext uri="{BB962C8B-B14F-4D97-AF65-F5344CB8AC3E}">
        <p14:creationId xmlns:p14="http://schemas.microsoft.com/office/powerpoint/2010/main" val="20077212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BE918C-65A2-4D35-9931-35AAE0A5C3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F1C63353-D833-4016-9216-951AF8C31960}"/>
              </a:ext>
            </a:extLst>
          </p:cNvPr>
          <p:cNvSpPr txBox="1"/>
          <p:nvPr/>
        </p:nvSpPr>
        <p:spPr>
          <a:xfrm>
            <a:off x="159798" y="426128"/>
            <a:ext cx="11540971" cy="3385542"/>
          </a:xfrm>
          <a:prstGeom prst="rect">
            <a:avLst/>
          </a:prstGeom>
          <a:noFill/>
        </p:spPr>
        <p:txBody>
          <a:bodyPr wrap="square" rtlCol="0">
            <a:spAutoFit/>
          </a:bodyPr>
          <a:lstStyle/>
          <a:p>
            <a:r>
              <a:rPr lang="en-US" sz="1800" b="1" u="sng" dirty="0">
                <a:solidFill>
                  <a:schemeClr val="bg1"/>
                </a:solidFill>
                <a:effectLst/>
                <a:latin typeface="Times New Roman" panose="02020603050405020304" pitchFamily="18" charset="0"/>
                <a:ea typeface="Times New Roman" panose="02020603050405020304" pitchFamily="18" charset="0"/>
              </a:rPr>
              <a:t>Python is Simple</a:t>
            </a:r>
            <a:endParaRPr lang="en-IN" sz="1800" b="1" u="sng" dirty="0">
              <a:solidFill>
                <a:schemeClr val="bg1"/>
              </a:solidFill>
              <a:effectLst/>
              <a:latin typeface="Times New Roman" panose="02020603050405020304" pitchFamily="18" charset="0"/>
              <a:ea typeface="Times New Roman" panose="02020603050405020304" pitchFamily="18" charset="0"/>
            </a:endParaRPr>
          </a:p>
          <a:p>
            <a:r>
              <a:rPr lang="en-US" sz="2000" dirty="0">
                <a:solidFill>
                  <a:schemeClr val="bg1"/>
                </a:solidFill>
                <a:effectLst/>
                <a:latin typeface="Times New Roman" panose="02020603050405020304" pitchFamily="18" charset="0"/>
                <a:ea typeface="Times New Roman" panose="02020603050405020304" pitchFamily="18" charset="0"/>
              </a:rPr>
              <a:t>Python code has a simple and clean structure that is easy to learn and easy to read. In fact, as you will see, the language definition enforces code structure that is easy to read.</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2000" dirty="0">
                <a:solidFill>
                  <a:schemeClr val="bg1"/>
                </a:solidFill>
                <a:effectLst/>
                <a:latin typeface="Times New Roman" panose="02020603050405020304" pitchFamily="18" charset="0"/>
                <a:ea typeface="Times New Roman" panose="02020603050405020304" pitchFamily="18" charset="0"/>
              </a:rPr>
              <a:t>Python 3 has 33 keywords, and Python 2 has 31. By contrast, C++ has 62, Java has 53, and Visual Basic has more than 120, though these latter examples probably vary somewhat by implementation or dialect.</a:t>
            </a:r>
          </a:p>
          <a:p>
            <a:endParaRPr lang="en-US" sz="2000" dirty="0">
              <a:solidFill>
                <a:schemeClr val="bg1"/>
              </a:solidFill>
              <a:latin typeface="Times New Roman" panose="02020603050405020304" pitchFamily="18" charset="0"/>
              <a:ea typeface="Times New Roman" panose="02020603050405020304" pitchFamily="18" charset="0"/>
            </a:endParaRPr>
          </a:p>
          <a:p>
            <a:endParaRPr lang="en-IN" sz="1800" dirty="0">
              <a:solidFill>
                <a:schemeClr val="bg1"/>
              </a:solidFill>
              <a:effectLst/>
              <a:latin typeface="Times New Roman" panose="02020603050405020304" pitchFamily="18" charset="0"/>
              <a:ea typeface="Times New Roman" panose="02020603050405020304" pitchFamily="18" charset="0"/>
            </a:endParaRPr>
          </a:p>
          <a:p>
            <a:endParaRPr lang="en-US" sz="2000" dirty="0">
              <a:solidFill>
                <a:schemeClr val="bg1"/>
              </a:solidFill>
              <a:effectLst/>
              <a:latin typeface="Times New Roman" panose="02020603050405020304" pitchFamily="18" charset="0"/>
              <a:ea typeface="Times New Roman" panose="02020603050405020304" pitchFamily="18" charset="0"/>
            </a:endParaRPr>
          </a:p>
          <a:p>
            <a:endParaRPr lang="en-US" sz="2000" dirty="0">
              <a:solidFill>
                <a:schemeClr val="bg1"/>
              </a:solidFill>
              <a:latin typeface="Times New Roman" panose="02020603050405020304" pitchFamily="18" charset="0"/>
              <a:ea typeface="Times New Roman" panose="02020603050405020304" pitchFamily="18" charset="0"/>
            </a:endParaRPr>
          </a:p>
          <a:p>
            <a:r>
              <a:rPr lang="en-US" sz="2000" dirty="0">
                <a:solidFill>
                  <a:schemeClr val="bg1"/>
                </a:solidFill>
                <a:effectLst/>
                <a:latin typeface="Times New Roman" panose="02020603050405020304" pitchFamily="18" charset="0"/>
                <a:ea typeface="Times New Roman" panose="02020603050405020304" pitchFamily="18" charset="0"/>
              </a:rPr>
              <a:t>                                                                                                                 </a:t>
            </a:r>
            <a:endParaRPr lang="en-IN" sz="2000" dirty="0">
              <a:solidFill>
                <a:schemeClr val="bg1"/>
              </a:solidFill>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985816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BE918C-65A2-4D35-9931-35AAE0A5C3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573A6131-6682-4C0E-B485-8F450A17561C}"/>
              </a:ext>
            </a:extLst>
          </p:cNvPr>
          <p:cNvSpPr txBox="1"/>
          <p:nvPr/>
        </p:nvSpPr>
        <p:spPr>
          <a:xfrm>
            <a:off x="143006" y="487995"/>
            <a:ext cx="11887200" cy="707886"/>
          </a:xfrm>
          <a:prstGeom prst="rect">
            <a:avLst/>
          </a:prstGeom>
          <a:noFill/>
        </p:spPr>
        <p:txBody>
          <a:bodyPr wrap="square" rtlCol="0">
            <a:spAutoFit/>
          </a:bodyPr>
          <a:lstStyle/>
          <a:p>
            <a:r>
              <a:rPr lang="en-US" sz="4000" b="1" u="sng" dirty="0">
                <a:solidFill>
                  <a:schemeClr val="bg1"/>
                </a:solidFill>
              </a:rPr>
              <a:t>Implementations:</a:t>
            </a:r>
            <a:endParaRPr lang="en-IN" sz="4000" b="1" u="sng" dirty="0">
              <a:solidFill>
                <a:schemeClr val="bg1"/>
              </a:solidFill>
            </a:endParaRPr>
          </a:p>
        </p:txBody>
      </p:sp>
      <p:sp>
        <p:nvSpPr>
          <p:cNvPr id="4" name="TextBox 3">
            <a:extLst>
              <a:ext uri="{FF2B5EF4-FFF2-40B4-BE49-F238E27FC236}">
                <a16:creationId xmlns:a16="http://schemas.microsoft.com/office/drawing/2014/main" id="{2508177B-1D6A-4534-9A24-C5CDE1EF8F36}"/>
              </a:ext>
            </a:extLst>
          </p:cNvPr>
          <p:cNvSpPr txBox="1"/>
          <p:nvPr/>
        </p:nvSpPr>
        <p:spPr>
          <a:xfrm flipH="1">
            <a:off x="161794" y="1562470"/>
            <a:ext cx="11868412" cy="4807535"/>
          </a:xfrm>
          <a:prstGeom prst="rect">
            <a:avLst/>
          </a:prstGeom>
          <a:noFill/>
        </p:spPr>
        <p:txBody>
          <a:bodyPr wrap="square" rtlCol="0">
            <a:spAutoFit/>
          </a:bodyPr>
          <a:lstStyle/>
          <a:p>
            <a:pPr algn="just">
              <a:lnSpc>
                <a:spcPct val="200000"/>
              </a:lnSpc>
            </a:pPr>
            <a:r>
              <a:rPr lang="en-US" sz="2000" b="1" dirty="0">
                <a:solidFill>
                  <a:schemeClr val="bg1"/>
                </a:solidFill>
                <a:effectLst/>
                <a:latin typeface="Times New Roman" panose="02020603050405020304" pitchFamily="18" charset="0"/>
                <a:ea typeface="Times New Roman" panose="02020603050405020304" pitchFamily="18" charset="0"/>
              </a:rPr>
              <a:t> MODULES:</a:t>
            </a:r>
            <a:endParaRPr lang="en-IN" sz="2000" dirty="0">
              <a:solidFill>
                <a:schemeClr val="bg1"/>
              </a:solidFill>
              <a:effectLst/>
              <a:latin typeface="Times New Roman" panose="02020603050405020304" pitchFamily="18" charset="0"/>
              <a:ea typeface="Times New Roman" panose="02020603050405020304" pitchFamily="18" charset="0"/>
            </a:endParaRPr>
          </a:p>
          <a:p>
            <a:pPr marL="342900" lvl="0" indent="-342900" algn="just">
              <a:lnSpc>
                <a:spcPct val="200000"/>
              </a:lnSpc>
              <a:buFont typeface="Wingdings" panose="05000000000000000000" pitchFamily="2" charset="2"/>
              <a:buChar char=""/>
            </a:pPr>
            <a:r>
              <a:rPr lang="en-US" sz="2000" dirty="0">
                <a:solidFill>
                  <a:schemeClr val="bg1"/>
                </a:solidFill>
                <a:effectLst/>
                <a:latin typeface="Times New Roman" panose="02020603050405020304" pitchFamily="18" charset="0"/>
                <a:ea typeface="Times New Roman" panose="02020603050405020304" pitchFamily="18" charset="0"/>
              </a:rPr>
              <a:t>Upload Facial Emotion  Dataset</a:t>
            </a:r>
            <a:endParaRPr lang="en-IN" sz="2000" dirty="0">
              <a:solidFill>
                <a:schemeClr val="bg1"/>
              </a:solidFill>
              <a:effectLst/>
              <a:latin typeface="Times New Roman" panose="02020603050405020304" pitchFamily="18" charset="0"/>
              <a:ea typeface="Times New Roman" panose="02020603050405020304" pitchFamily="18" charset="0"/>
            </a:endParaRPr>
          </a:p>
          <a:p>
            <a:pPr marL="342900" lvl="0" indent="-342900" algn="just">
              <a:lnSpc>
                <a:spcPct val="200000"/>
              </a:lnSpc>
              <a:buFont typeface="Wingdings" panose="05000000000000000000" pitchFamily="2" charset="2"/>
              <a:buChar char=""/>
            </a:pPr>
            <a:r>
              <a:rPr lang="en-US" sz="2000" dirty="0">
                <a:solidFill>
                  <a:schemeClr val="bg1"/>
                </a:solidFill>
                <a:effectLst/>
                <a:latin typeface="Times New Roman" panose="02020603050405020304" pitchFamily="18" charset="0"/>
                <a:ea typeface="Times New Roman" panose="02020603050405020304" pitchFamily="18" charset="0"/>
              </a:rPr>
              <a:t>Preprocess Dataset</a:t>
            </a:r>
            <a:endParaRPr lang="en-IN" sz="2000" dirty="0">
              <a:solidFill>
                <a:schemeClr val="bg1"/>
              </a:solidFill>
              <a:effectLst/>
              <a:latin typeface="Times New Roman" panose="02020603050405020304" pitchFamily="18" charset="0"/>
              <a:ea typeface="Times New Roman" panose="02020603050405020304" pitchFamily="18" charset="0"/>
            </a:endParaRPr>
          </a:p>
          <a:p>
            <a:pPr marL="342900" lvl="0" indent="-342900" algn="just">
              <a:lnSpc>
                <a:spcPct val="200000"/>
              </a:lnSpc>
              <a:buFont typeface="Wingdings" panose="05000000000000000000" pitchFamily="2" charset="2"/>
              <a:buChar char=""/>
            </a:pPr>
            <a:r>
              <a:rPr lang="en-US" sz="2000" dirty="0">
                <a:solidFill>
                  <a:schemeClr val="bg1"/>
                </a:solidFill>
                <a:effectLst/>
                <a:latin typeface="Times New Roman" panose="02020603050405020304" pitchFamily="18" charset="0"/>
                <a:ea typeface="Times New Roman" panose="02020603050405020304" pitchFamily="18" charset="0"/>
              </a:rPr>
              <a:t>Train CNN </a:t>
            </a:r>
            <a:r>
              <a:rPr lang="en-US" sz="2000" dirty="0" err="1">
                <a:solidFill>
                  <a:schemeClr val="bg1"/>
                </a:solidFill>
                <a:effectLst/>
                <a:latin typeface="Times New Roman" panose="02020603050405020304" pitchFamily="18" charset="0"/>
                <a:ea typeface="Times New Roman" panose="02020603050405020304" pitchFamily="18" charset="0"/>
              </a:rPr>
              <a:t>ALgorithm</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WIth</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Softmax</a:t>
            </a:r>
            <a:endParaRPr lang="en-IN" sz="2000" dirty="0">
              <a:solidFill>
                <a:schemeClr val="bg1"/>
              </a:solidFill>
              <a:effectLst/>
              <a:latin typeface="Times New Roman" panose="02020603050405020304" pitchFamily="18" charset="0"/>
              <a:ea typeface="Times New Roman" panose="02020603050405020304" pitchFamily="18" charset="0"/>
            </a:endParaRPr>
          </a:p>
          <a:p>
            <a:pPr marL="342900" lvl="0" indent="-342900" algn="just">
              <a:lnSpc>
                <a:spcPct val="200000"/>
              </a:lnSpc>
              <a:buFont typeface="Wingdings" panose="05000000000000000000" pitchFamily="2" charset="2"/>
              <a:buChar char=""/>
            </a:pPr>
            <a:r>
              <a:rPr lang="en-US" sz="2000" dirty="0" err="1">
                <a:solidFill>
                  <a:schemeClr val="bg1"/>
                </a:solidFill>
                <a:effectLst/>
                <a:latin typeface="Times New Roman" panose="02020603050405020304" pitchFamily="18" charset="0"/>
                <a:ea typeface="Times New Roman" panose="02020603050405020304" pitchFamily="18" charset="0"/>
              </a:rPr>
              <a:t>OpenCv</a:t>
            </a:r>
            <a:r>
              <a:rPr lang="en-US" sz="2000" dirty="0">
                <a:solidFill>
                  <a:schemeClr val="bg1"/>
                </a:solidFill>
                <a:effectLst/>
                <a:latin typeface="Times New Roman" panose="02020603050405020304" pitchFamily="18" charset="0"/>
                <a:ea typeface="Times New Roman" panose="02020603050405020304" pitchFamily="18" charset="0"/>
              </a:rPr>
              <a:t> Error Rate Graph</a:t>
            </a:r>
            <a:endParaRPr lang="en-IN" sz="2000" dirty="0">
              <a:solidFill>
                <a:schemeClr val="bg1"/>
              </a:solidFill>
              <a:effectLst/>
              <a:latin typeface="Times New Roman" panose="02020603050405020304" pitchFamily="18" charset="0"/>
              <a:ea typeface="Times New Roman" panose="02020603050405020304" pitchFamily="18" charset="0"/>
            </a:endParaRPr>
          </a:p>
          <a:p>
            <a:pPr marL="342900" lvl="0" indent="-342900" algn="just">
              <a:lnSpc>
                <a:spcPct val="200000"/>
              </a:lnSpc>
              <a:buFont typeface="Wingdings" panose="05000000000000000000" pitchFamily="2" charset="2"/>
              <a:buChar char=""/>
            </a:pPr>
            <a:r>
              <a:rPr lang="en-US" sz="2000" dirty="0">
                <a:solidFill>
                  <a:schemeClr val="bg1"/>
                </a:solidFill>
                <a:effectLst/>
                <a:latin typeface="Times New Roman" panose="02020603050405020304" pitchFamily="18" charset="0"/>
                <a:ea typeface="Times New Roman" panose="02020603050405020304" pitchFamily="18" charset="0"/>
              </a:rPr>
              <a:t>Predict Facial Expression</a:t>
            </a:r>
            <a:endParaRPr lang="en-IN" sz="2000" dirty="0">
              <a:solidFill>
                <a:schemeClr val="bg1"/>
              </a:solidFill>
              <a:effectLst/>
              <a:latin typeface="Times New Roman" panose="02020603050405020304" pitchFamily="18" charset="0"/>
              <a:ea typeface="Times New Roman" panose="02020603050405020304" pitchFamily="18" charset="0"/>
            </a:endParaRPr>
          </a:p>
          <a:p>
            <a:pPr marL="342900" lvl="0" indent="-342900" algn="just">
              <a:lnSpc>
                <a:spcPct val="200000"/>
              </a:lnSpc>
              <a:buFont typeface="Wingdings" panose="05000000000000000000" pitchFamily="2" charset="2"/>
              <a:buChar char=""/>
            </a:pPr>
            <a:r>
              <a:rPr lang="en-US" sz="2000" dirty="0">
                <a:solidFill>
                  <a:schemeClr val="bg1"/>
                </a:solidFill>
                <a:effectLst/>
                <a:latin typeface="Times New Roman" panose="02020603050405020304" pitchFamily="18" charset="0"/>
                <a:ea typeface="Times New Roman" panose="02020603050405020304" pitchFamily="18" charset="0"/>
              </a:rPr>
              <a:t>Exit</a:t>
            </a:r>
            <a:endParaRPr lang="en-IN" sz="2000" dirty="0">
              <a:solidFill>
                <a:schemeClr val="bg1"/>
              </a:solidFill>
              <a:effectLst/>
              <a:latin typeface="Times New Roman" panose="02020603050405020304" pitchFamily="18" charset="0"/>
              <a:ea typeface="Times New Roman" panose="02020603050405020304" pitchFamily="18" charset="0"/>
            </a:endParaRPr>
          </a:p>
          <a:p>
            <a:pPr marL="457200" indent="-229235" algn="just">
              <a:lnSpc>
                <a:spcPct val="150000"/>
              </a:lnSpc>
            </a:pPr>
            <a:r>
              <a:rPr lang="en-US" sz="2000" b="1" dirty="0">
                <a:solidFill>
                  <a:schemeClr val="bg1"/>
                </a:solidFill>
                <a:effectLst/>
                <a:latin typeface="Times New Roman" panose="02020603050405020304" pitchFamily="18" charset="0"/>
                <a:ea typeface="Times New Roman" panose="02020603050405020304" pitchFamily="18" charset="0"/>
              </a:rPr>
              <a:t> </a:t>
            </a:r>
            <a:endParaRPr lang="en-IN" sz="1800"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62022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BE918C-65A2-4D35-9931-35AAE0A5C3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AFCFB913-1953-4FD4-95CE-A4328055DDB9}"/>
              </a:ext>
            </a:extLst>
          </p:cNvPr>
          <p:cNvSpPr txBox="1"/>
          <p:nvPr/>
        </p:nvSpPr>
        <p:spPr>
          <a:xfrm flipH="1">
            <a:off x="228525" y="305093"/>
            <a:ext cx="11734949" cy="6247864"/>
          </a:xfrm>
          <a:prstGeom prst="rect">
            <a:avLst/>
          </a:prstGeom>
          <a:noFill/>
        </p:spPr>
        <p:txBody>
          <a:bodyPr wrap="square" rtlCol="0">
            <a:spAutoFit/>
          </a:bodyPr>
          <a:lstStyle/>
          <a:p>
            <a:pPr algn="just"/>
            <a:r>
              <a:rPr lang="en-US" sz="2000" b="1" u="sng" dirty="0">
                <a:solidFill>
                  <a:schemeClr val="bg1"/>
                </a:solidFill>
                <a:effectLst/>
                <a:latin typeface="Times New Roman" panose="02020603050405020304" pitchFamily="18" charset="0"/>
                <a:ea typeface="Times New Roman" panose="02020603050405020304" pitchFamily="18" charset="0"/>
              </a:rPr>
              <a:t>MODULES DESCRIPTION:</a:t>
            </a:r>
          </a:p>
          <a:p>
            <a:pPr algn="just"/>
            <a:endParaRPr lang="en-IN" sz="2000" u="sng" dirty="0">
              <a:solidFill>
                <a:schemeClr val="bg1"/>
              </a:solidFill>
              <a:effectLst/>
              <a:latin typeface="Times New Roman" panose="02020603050405020304" pitchFamily="18" charset="0"/>
              <a:ea typeface="Times New Roman" panose="02020603050405020304" pitchFamily="18" charset="0"/>
            </a:endParaRPr>
          </a:p>
          <a:p>
            <a:pPr algn="just"/>
            <a:r>
              <a:rPr lang="en-US" sz="2000" b="1" dirty="0">
                <a:solidFill>
                  <a:schemeClr val="bg1"/>
                </a:solidFill>
                <a:effectLst/>
                <a:latin typeface="Times New Roman" panose="02020603050405020304" pitchFamily="18" charset="0"/>
                <a:ea typeface="Times New Roman" panose="02020603050405020304" pitchFamily="18" charset="0"/>
              </a:rPr>
              <a:t> </a:t>
            </a:r>
            <a:endParaRPr lang="en-IN" sz="2000" dirty="0">
              <a:solidFill>
                <a:schemeClr val="bg1"/>
              </a:solidFill>
              <a:effectLst/>
              <a:latin typeface="Times New Roman" panose="02020603050405020304" pitchFamily="18" charset="0"/>
              <a:ea typeface="Times New Roman" panose="02020603050405020304" pitchFamily="18" charset="0"/>
            </a:endParaRPr>
          </a:p>
          <a:p>
            <a:pPr algn="just"/>
            <a:r>
              <a:rPr lang="en-US" sz="2000" b="1" dirty="0">
                <a:solidFill>
                  <a:schemeClr val="bg1"/>
                </a:solidFill>
                <a:effectLst/>
                <a:latin typeface="Times New Roman" panose="02020603050405020304" pitchFamily="18" charset="0"/>
                <a:ea typeface="Times New Roman" panose="02020603050405020304" pitchFamily="18" charset="0"/>
              </a:rPr>
              <a:t>Upload Facial Emotion  Dataset</a:t>
            </a:r>
            <a:endParaRPr lang="en-IN" sz="2000" b="1" dirty="0">
              <a:solidFill>
                <a:schemeClr val="bg1"/>
              </a:solidFill>
              <a:effectLst/>
              <a:latin typeface="Times New Roman" panose="02020603050405020304" pitchFamily="18" charset="0"/>
              <a:ea typeface="Times New Roman" panose="02020603050405020304" pitchFamily="18" charset="0"/>
            </a:endParaRPr>
          </a:p>
          <a:p>
            <a:pPr marL="342900" indent="-342900">
              <a:buFont typeface="Arial" panose="020B0604020202020204" pitchFamily="34" charset="0"/>
              <a:buChar char="•"/>
            </a:pPr>
            <a:r>
              <a:rPr lang="en-US" sz="2000" dirty="0">
                <a:solidFill>
                  <a:schemeClr val="bg1"/>
                </a:solidFill>
                <a:effectLst/>
                <a:latin typeface="Times New Roman" panose="02020603050405020304" pitchFamily="18" charset="0"/>
                <a:ea typeface="Times New Roman" panose="02020603050405020304" pitchFamily="18" charset="0"/>
              </a:rPr>
              <a:t>In Upload Facial Emotion Dataset to upload dataset here.</a:t>
            </a:r>
            <a:endParaRPr lang="en-IN" sz="2000" dirty="0">
              <a:solidFill>
                <a:schemeClr val="bg1"/>
              </a:solidFill>
              <a:effectLst/>
              <a:latin typeface="Times New Roman" panose="02020603050405020304" pitchFamily="18" charset="0"/>
              <a:ea typeface="Times New Roman" panose="02020603050405020304" pitchFamily="18" charset="0"/>
            </a:endParaRPr>
          </a:p>
          <a:p>
            <a:pPr algn="just"/>
            <a:r>
              <a:rPr lang="en-US" sz="2000" dirty="0">
                <a:solidFill>
                  <a:schemeClr val="bg1"/>
                </a:solidFill>
                <a:effectLst/>
                <a:latin typeface="Times New Roman" panose="02020603050405020304" pitchFamily="18" charset="0"/>
                <a:ea typeface="Times New Roman" panose="02020603050405020304" pitchFamily="18" charset="0"/>
              </a:rPr>
              <a:t> </a:t>
            </a:r>
            <a:endParaRPr lang="en-IN" sz="2000" dirty="0">
              <a:solidFill>
                <a:schemeClr val="bg1"/>
              </a:solidFill>
              <a:effectLst/>
              <a:latin typeface="Times New Roman" panose="02020603050405020304" pitchFamily="18" charset="0"/>
              <a:ea typeface="Times New Roman" panose="02020603050405020304" pitchFamily="18" charset="0"/>
            </a:endParaRPr>
          </a:p>
          <a:p>
            <a:pPr algn="just"/>
            <a:r>
              <a:rPr lang="en-US" sz="2000" b="1" dirty="0">
                <a:solidFill>
                  <a:schemeClr val="bg1"/>
                </a:solidFill>
                <a:effectLst/>
                <a:latin typeface="Times New Roman" panose="02020603050405020304" pitchFamily="18" charset="0"/>
                <a:ea typeface="Times New Roman" panose="02020603050405020304" pitchFamily="18" charset="0"/>
              </a:rPr>
              <a:t>Preprocess Dataset</a:t>
            </a:r>
          </a:p>
          <a:p>
            <a:pPr algn="just"/>
            <a:endParaRPr lang="en-IN" sz="2000" b="1" dirty="0">
              <a:solidFill>
                <a:schemeClr val="bg1"/>
              </a:solidFill>
              <a:effectLst/>
              <a:latin typeface="Times New Roman" panose="02020603050405020304" pitchFamily="18" charset="0"/>
              <a:ea typeface="Times New Roman" panose="02020603050405020304" pitchFamily="18" charset="0"/>
            </a:endParaRPr>
          </a:p>
          <a:p>
            <a:pPr marL="342900" indent="-342900" algn="just">
              <a:buFont typeface="Arial" panose="020B0604020202020204" pitchFamily="34" charset="0"/>
              <a:buChar char="•"/>
            </a:pPr>
            <a:r>
              <a:rPr lang="en-US" sz="2000" dirty="0">
                <a:solidFill>
                  <a:schemeClr val="bg1"/>
                </a:solidFill>
                <a:effectLst/>
                <a:latin typeface="Times New Roman" panose="02020603050405020304" pitchFamily="18" charset="0"/>
                <a:ea typeface="Times New Roman" panose="02020603050405020304" pitchFamily="18" charset="0"/>
              </a:rPr>
              <a:t>In Preprocess Dataset to read all images and then apply feature extraction algorithm called PCA to read important features from dataset.</a:t>
            </a:r>
            <a:endParaRPr lang="en-IN" sz="2000" dirty="0">
              <a:solidFill>
                <a:schemeClr val="bg1"/>
              </a:solidFill>
              <a:effectLst/>
              <a:latin typeface="Times New Roman" panose="02020603050405020304" pitchFamily="18" charset="0"/>
              <a:ea typeface="Times New Roman" panose="02020603050405020304" pitchFamily="18" charset="0"/>
            </a:endParaRPr>
          </a:p>
          <a:p>
            <a:pPr marL="342900" indent="-342900" algn="just">
              <a:buFont typeface="Arial" panose="020B0604020202020204" pitchFamily="34" charset="0"/>
              <a:buChar char="•"/>
            </a:pPr>
            <a:r>
              <a:rPr lang="en-US" sz="2000" dirty="0">
                <a:solidFill>
                  <a:schemeClr val="bg1"/>
                </a:solidFill>
                <a:effectLst/>
                <a:latin typeface="Times New Roman" panose="02020603050405020304" pitchFamily="18" charset="0"/>
                <a:ea typeface="Times New Roman" panose="02020603050405020304" pitchFamily="18" charset="0"/>
              </a:rPr>
              <a:t>Train CNN </a:t>
            </a:r>
            <a:r>
              <a:rPr lang="en-US" sz="2000" dirty="0" err="1">
                <a:solidFill>
                  <a:schemeClr val="bg1"/>
                </a:solidFill>
                <a:effectLst/>
                <a:latin typeface="Times New Roman" panose="02020603050405020304" pitchFamily="18" charset="0"/>
                <a:ea typeface="Times New Roman" panose="02020603050405020304" pitchFamily="18" charset="0"/>
              </a:rPr>
              <a:t>ALgorithm</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WIth</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Softmax</a:t>
            </a:r>
            <a:endParaRPr lang="en-IN" sz="2000" dirty="0">
              <a:solidFill>
                <a:schemeClr val="bg1"/>
              </a:solidFill>
              <a:effectLst/>
              <a:latin typeface="Times New Roman" panose="02020603050405020304" pitchFamily="18" charset="0"/>
              <a:ea typeface="Times New Roman" panose="02020603050405020304" pitchFamily="18" charset="0"/>
            </a:endParaRPr>
          </a:p>
          <a:p>
            <a:pPr marL="342900" indent="-342900">
              <a:buFont typeface="Arial" panose="020B0604020202020204" pitchFamily="34" charset="0"/>
              <a:buChar char="•"/>
            </a:pPr>
            <a:r>
              <a:rPr lang="en-US" sz="2000" dirty="0">
                <a:solidFill>
                  <a:schemeClr val="bg1"/>
                </a:solidFill>
                <a:effectLst/>
                <a:latin typeface="Times New Roman" panose="02020603050405020304" pitchFamily="18" charset="0"/>
                <a:ea typeface="Times New Roman" panose="02020603050405020304" pitchFamily="18" charset="0"/>
              </a:rPr>
              <a:t>In this module train CNN with process image features.</a:t>
            </a:r>
            <a:endParaRPr lang="en-IN" sz="2000" dirty="0">
              <a:solidFill>
                <a:schemeClr val="bg1"/>
              </a:solidFill>
              <a:effectLst/>
              <a:latin typeface="Times New Roman" panose="02020603050405020304" pitchFamily="18" charset="0"/>
              <a:ea typeface="Times New Roman" panose="02020603050405020304" pitchFamily="18" charset="0"/>
            </a:endParaRPr>
          </a:p>
          <a:p>
            <a:pPr algn="just"/>
            <a:r>
              <a:rPr lang="en-US" sz="2000" dirty="0">
                <a:solidFill>
                  <a:schemeClr val="bg1"/>
                </a:solidFill>
                <a:effectLst/>
                <a:latin typeface="Times New Roman" panose="02020603050405020304" pitchFamily="18" charset="0"/>
                <a:ea typeface="Times New Roman" panose="02020603050405020304" pitchFamily="18" charset="0"/>
              </a:rPr>
              <a:t> </a:t>
            </a:r>
            <a:endParaRPr lang="en-IN" sz="2000" dirty="0">
              <a:solidFill>
                <a:schemeClr val="bg1"/>
              </a:solidFill>
              <a:effectLst/>
              <a:latin typeface="Times New Roman" panose="02020603050405020304" pitchFamily="18" charset="0"/>
              <a:ea typeface="Times New Roman" panose="02020603050405020304" pitchFamily="18" charset="0"/>
            </a:endParaRPr>
          </a:p>
          <a:p>
            <a:pPr algn="just"/>
            <a:r>
              <a:rPr lang="en-US" sz="2000" b="1" dirty="0" err="1">
                <a:solidFill>
                  <a:schemeClr val="bg1"/>
                </a:solidFill>
                <a:effectLst/>
                <a:latin typeface="Times New Roman" panose="02020603050405020304" pitchFamily="18" charset="0"/>
                <a:ea typeface="Times New Roman" panose="02020603050405020304" pitchFamily="18" charset="0"/>
              </a:rPr>
              <a:t>OpenCv</a:t>
            </a:r>
            <a:r>
              <a:rPr lang="en-US" sz="2000" b="1" dirty="0">
                <a:solidFill>
                  <a:schemeClr val="bg1"/>
                </a:solidFill>
                <a:effectLst/>
                <a:latin typeface="Times New Roman" panose="02020603050405020304" pitchFamily="18" charset="0"/>
                <a:ea typeface="Times New Roman" panose="02020603050405020304" pitchFamily="18" charset="0"/>
              </a:rPr>
              <a:t> Error Rate Graph</a:t>
            </a:r>
          </a:p>
          <a:p>
            <a:pPr algn="just"/>
            <a:endParaRPr lang="en-IN" sz="2000" b="1" dirty="0">
              <a:solidFill>
                <a:schemeClr val="bg1"/>
              </a:solidFill>
              <a:effectLst/>
              <a:latin typeface="Times New Roman" panose="02020603050405020304" pitchFamily="18" charset="0"/>
              <a:ea typeface="Times New Roman" panose="02020603050405020304" pitchFamily="18" charset="0"/>
            </a:endParaRPr>
          </a:p>
          <a:p>
            <a:pPr marL="342900" indent="-342900" algn="just">
              <a:buFont typeface="Arial" panose="020B0604020202020204" pitchFamily="34" charset="0"/>
              <a:buChar char="•"/>
            </a:pPr>
            <a:r>
              <a:rPr lang="en-US" sz="2000" dirty="0">
                <a:solidFill>
                  <a:schemeClr val="bg1"/>
                </a:solidFill>
                <a:effectLst/>
                <a:latin typeface="Times New Roman" panose="02020603050405020304" pitchFamily="18" charset="0"/>
                <a:ea typeface="Times New Roman" panose="02020603050405020304" pitchFamily="18" charset="0"/>
              </a:rPr>
              <a:t>In this module graph shown.</a:t>
            </a:r>
            <a:endParaRPr lang="en-IN" sz="2000" dirty="0">
              <a:solidFill>
                <a:schemeClr val="bg1"/>
              </a:solidFill>
              <a:effectLst/>
              <a:latin typeface="Times New Roman" panose="02020603050405020304" pitchFamily="18" charset="0"/>
              <a:ea typeface="Times New Roman" panose="02020603050405020304" pitchFamily="18" charset="0"/>
            </a:endParaRPr>
          </a:p>
          <a:p>
            <a:pPr marL="342900" indent="-342900" algn="just">
              <a:buFont typeface="Arial" panose="020B0604020202020204" pitchFamily="34" charset="0"/>
              <a:buChar char="•"/>
            </a:pPr>
            <a:r>
              <a:rPr lang="en-US" sz="2000" dirty="0">
                <a:solidFill>
                  <a:schemeClr val="bg1"/>
                </a:solidFill>
                <a:effectLst/>
                <a:latin typeface="Times New Roman" panose="02020603050405020304" pitchFamily="18" charset="0"/>
                <a:ea typeface="Times New Roman" panose="02020603050405020304" pitchFamily="18" charset="0"/>
              </a:rPr>
              <a:t>Predict Facial Expression</a:t>
            </a:r>
            <a:endParaRPr lang="en-IN" sz="2000" dirty="0">
              <a:solidFill>
                <a:schemeClr val="bg1"/>
              </a:solidFill>
              <a:effectLst/>
              <a:latin typeface="Times New Roman" panose="02020603050405020304" pitchFamily="18" charset="0"/>
              <a:ea typeface="Times New Roman" panose="02020603050405020304" pitchFamily="18" charset="0"/>
            </a:endParaRPr>
          </a:p>
          <a:p>
            <a:pPr marL="342900" indent="-342900">
              <a:buFont typeface="Arial" panose="020B0604020202020204" pitchFamily="34" charset="0"/>
              <a:buChar char="•"/>
            </a:pPr>
            <a:r>
              <a:rPr lang="en-US" sz="2000" dirty="0">
                <a:solidFill>
                  <a:schemeClr val="bg1"/>
                </a:solidFill>
                <a:effectLst/>
                <a:latin typeface="Times New Roman" panose="02020603050405020304" pitchFamily="18" charset="0"/>
                <a:ea typeface="Times New Roman" panose="02020603050405020304" pitchFamily="18" charset="0"/>
              </a:rPr>
              <a:t>In this module upload new test image and the application predict emotion from it</a:t>
            </a:r>
            <a:endParaRPr lang="en-IN" sz="2000" dirty="0">
              <a:solidFill>
                <a:schemeClr val="bg1"/>
              </a:solidFill>
              <a:effectLst/>
              <a:latin typeface="Times New Roman" panose="02020603050405020304" pitchFamily="18" charset="0"/>
              <a:ea typeface="Times New Roman" panose="02020603050405020304" pitchFamily="18" charset="0"/>
            </a:endParaRPr>
          </a:p>
          <a:p>
            <a:pPr algn="just"/>
            <a:r>
              <a:rPr lang="en-US" sz="2000" dirty="0">
                <a:solidFill>
                  <a:schemeClr val="bg1"/>
                </a:solidFill>
                <a:effectLst/>
                <a:latin typeface="Times New Roman" panose="02020603050405020304" pitchFamily="18" charset="0"/>
                <a:ea typeface="Times New Roman" panose="02020603050405020304" pitchFamily="18" charset="0"/>
              </a:rPr>
              <a:t> </a:t>
            </a:r>
            <a:endParaRPr lang="en-IN" sz="2000" dirty="0">
              <a:solidFill>
                <a:schemeClr val="bg1"/>
              </a:solidFill>
              <a:effectLst/>
              <a:latin typeface="Times New Roman" panose="02020603050405020304" pitchFamily="18" charset="0"/>
              <a:ea typeface="Times New Roman" panose="02020603050405020304" pitchFamily="18" charset="0"/>
            </a:endParaRPr>
          </a:p>
          <a:p>
            <a:pPr algn="just"/>
            <a:r>
              <a:rPr lang="en-US" sz="2000" b="1" dirty="0">
                <a:solidFill>
                  <a:schemeClr val="bg1"/>
                </a:solidFill>
                <a:effectLst/>
                <a:latin typeface="Times New Roman" panose="02020603050405020304" pitchFamily="18" charset="0"/>
                <a:ea typeface="Times New Roman" panose="02020603050405020304" pitchFamily="18" charset="0"/>
              </a:rPr>
              <a:t>Exit</a:t>
            </a:r>
            <a:endParaRPr lang="en-IN" sz="2000" b="1"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118775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BE918C-65A2-4D35-9931-35AAE0A5C3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E0E24D36-238B-4405-B527-77F7EBF528B5}"/>
              </a:ext>
            </a:extLst>
          </p:cNvPr>
          <p:cNvSpPr txBox="1"/>
          <p:nvPr/>
        </p:nvSpPr>
        <p:spPr>
          <a:xfrm>
            <a:off x="0" y="0"/>
            <a:ext cx="11754035" cy="707886"/>
          </a:xfrm>
          <a:prstGeom prst="rect">
            <a:avLst/>
          </a:prstGeom>
          <a:noFill/>
        </p:spPr>
        <p:txBody>
          <a:bodyPr wrap="square" rtlCol="0">
            <a:spAutoFit/>
          </a:bodyPr>
          <a:lstStyle/>
          <a:p>
            <a:r>
              <a:rPr lang="en-US" sz="4000" b="1" u="sng" dirty="0">
                <a:solidFill>
                  <a:schemeClr val="bg1"/>
                </a:solidFill>
              </a:rPr>
              <a:t>Application Snapshots:</a:t>
            </a:r>
            <a:endParaRPr lang="en-IN" sz="4000" b="1" u="sng" dirty="0">
              <a:solidFill>
                <a:schemeClr val="bg1"/>
              </a:solidFill>
            </a:endParaRPr>
          </a:p>
        </p:txBody>
      </p:sp>
      <p:pic>
        <p:nvPicPr>
          <p:cNvPr id="6" name="Picture 5">
            <a:extLst>
              <a:ext uri="{FF2B5EF4-FFF2-40B4-BE49-F238E27FC236}">
                <a16:creationId xmlns:a16="http://schemas.microsoft.com/office/drawing/2014/main" id="{AF56ACE9-E47F-48B5-A297-AF9ABB5B0885}"/>
              </a:ext>
            </a:extLst>
          </p:cNvPr>
          <p:cNvPicPr>
            <a:picLocks noChangeAspect="1"/>
          </p:cNvPicPr>
          <p:nvPr/>
        </p:nvPicPr>
        <p:blipFill>
          <a:blip r:embed="rId3"/>
          <a:stretch>
            <a:fillRect/>
          </a:stretch>
        </p:blipFill>
        <p:spPr>
          <a:xfrm>
            <a:off x="1197742" y="870011"/>
            <a:ext cx="9636816" cy="5423272"/>
          </a:xfrm>
          <a:prstGeom prst="rect">
            <a:avLst/>
          </a:prstGeom>
        </p:spPr>
      </p:pic>
    </p:spTree>
    <p:extLst>
      <p:ext uri="{BB962C8B-B14F-4D97-AF65-F5344CB8AC3E}">
        <p14:creationId xmlns:p14="http://schemas.microsoft.com/office/powerpoint/2010/main" val="11697817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BE918C-65A2-4D35-9931-35AAE0A5C39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44BED77F-11A1-41C9-B99A-C6B5F15B9A23}"/>
              </a:ext>
            </a:extLst>
          </p:cNvPr>
          <p:cNvSpPr txBox="1"/>
          <p:nvPr/>
        </p:nvSpPr>
        <p:spPr>
          <a:xfrm flipH="1">
            <a:off x="0" y="0"/>
            <a:ext cx="11723410" cy="707886"/>
          </a:xfrm>
          <a:prstGeom prst="rect">
            <a:avLst/>
          </a:prstGeom>
          <a:noFill/>
        </p:spPr>
        <p:txBody>
          <a:bodyPr wrap="square" rtlCol="0">
            <a:spAutoFit/>
          </a:bodyPr>
          <a:lstStyle/>
          <a:p>
            <a:r>
              <a:rPr lang="en-US" sz="4000" u="sng" dirty="0">
                <a:solidFill>
                  <a:schemeClr val="bg1"/>
                </a:solidFill>
              </a:rPr>
              <a:t>Evaluation / Result:</a:t>
            </a:r>
            <a:endParaRPr lang="en-IN" sz="4000" u="sng" dirty="0">
              <a:solidFill>
                <a:schemeClr val="bg1"/>
              </a:solidFill>
            </a:endParaRPr>
          </a:p>
        </p:txBody>
      </p:sp>
      <p:pic>
        <p:nvPicPr>
          <p:cNvPr id="4" name="Picture 3">
            <a:extLst>
              <a:ext uri="{FF2B5EF4-FFF2-40B4-BE49-F238E27FC236}">
                <a16:creationId xmlns:a16="http://schemas.microsoft.com/office/drawing/2014/main" id="{12ED26F1-55B8-4512-92AA-60BF7DDC0524}"/>
              </a:ext>
            </a:extLst>
          </p:cNvPr>
          <p:cNvPicPr>
            <a:picLocks noChangeAspect="1"/>
          </p:cNvPicPr>
          <p:nvPr/>
        </p:nvPicPr>
        <p:blipFill>
          <a:blip r:embed="rId4"/>
          <a:stretch>
            <a:fillRect/>
          </a:stretch>
        </p:blipFill>
        <p:spPr>
          <a:xfrm>
            <a:off x="45956" y="871982"/>
            <a:ext cx="5815749" cy="3272906"/>
          </a:xfrm>
          <a:prstGeom prst="rect">
            <a:avLst/>
          </a:prstGeom>
        </p:spPr>
      </p:pic>
      <p:pic>
        <p:nvPicPr>
          <p:cNvPr id="5" name="Picture 4">
            <a:extLst>
              <a:ext uri="{FF2B5EF4-FFF2-40B4-BE49-F238E27FC236}">
                <a16:creationId xmlns:a16="http://schemas.microsoft.com/office/drawing/2014/main" id="{0047F490-8DAE-40BF-A04A-23935BADDF7C}"/>
              </a:ext>
            </a:extLst>
          </p:cNvPr>
          <p:cNvPicPr>
            <a:picLocks noChangeAspect="1"/>
          </p:cNvPicPr>
          <p:nvPr/>
        </p:nvPicPr>
        <p:blipFill>
          <a:blip r:embed="rId5"/>
          <a:stretch>
            <a:fillRect/>
          </a:stretch>
        </p:blipFill>
        <p:spPr>
          <a:xfrm>
            <a:off x="6223627" y="871982"/>
            <a:ext cx="5815749" cy="3272906"/>
          </a:xfrm>
          <a:prstGeom prst="rect">
            <a:avLst/>
          </a:prstGeom>
        </p:spPr>
      </p:pic>
      <p:sp>
        <p:nvSpPr>
          <p:cNvPr id="6" name="TextBox 5">
            <a:extLst>
              <a:ext uri="{FF2B5EF4-FFF2-40B4-BE49-F238E27FC236}">
                <a16:creationId xmlns:a16="http://schemas.microsoft.com/office/drawing/2014/main" id="{C060BEA1-0294-47EC-A30F-C1F19521D3A1}"/>
              </a:ext>
            </a:extLst>
          </p:cNvPr>
          <p:cNvSpPr txBox="1"/>
          <p:nvPr/>
        </p:nvSpPr>
        <p:spPr>
          <a:xfrm>
            <a:off x="168676" y="4527611"/>
            <a:ext cx="5078027" cy="1724318"/>
          </a:xfrm>
          <a:prstGeom prst="rect">
            <a:avLst/>
          </a:prstGeom>
          <a:noFill/>
        </p:spPr>
        <p:txBody>
          <a:bodyPr wrap="square" rtlCol="0">
            <a:spAutoFit/>
          </a:bodyPr>
          <a:lstStyle/>
          <a:p>
            <a:pPr>
              <a:lnSpc>
                <a:spcPct val="107000"/>
              </a:lnSpc>
              <a:spcAft>
                <a:spcPts val="800"/>
              </a:spcAft>
            </a:pPr>
            <a:r>
              <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 above screen click on ‘Upload Facial Emotion Dataset’ button to upload dataset.</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uploading ‘</a:t>
            </a:r>
            <a:r>
              <a:rPr lang="en-IN" sz="2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X.txt.npy</a:t>
            </a:r>
            <a:r>
              <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file which contains images of all emotion faces and then click on ‘Open’ button to load dataset and to get below screen</a:t>
            </a:r>
          </a:p>
        </p:txBody>
      </p:sp>
      <p:sp>
        <p:nvSpPr>
          <p:cNvPr id="7" name="TextBox 6">
            <a:extLst>
              <a:ext uri="{FF2B5EF4-FFF2-40B4-BE49-F238E27FC236}">
                <a16:creationId xmlns:a16="http://schemas.microsoft.com/office/drawing/2014/main" id="{EBB4C547-608A-4C6D-9F6E-A50F0F9CD833}"/>
              </a:ext>
            </a:extLst>
          </p:cNvPr>
          <p:cNvSpPr txBox="1"/>
          <p:nvPr/>
        </p:nvSpPr>
        <p:spPr>
          <a:xfrm>
            <a:off x="6320901" y="4070283"/>
            <a:ext cx="5402509" cy="2862322"/>
          </a:xfrm>
          <a:prstGeom prst="rect">
            <a:avLst/>
          </a:prstGeom>
          <a:noFill/>
        </p:spPr>
        <p:txBody>
          <a:bodyPr wrap="square" rtlCol="0">
            <a:spAutoFit/>
          </a:bodyPr>
          <a:lstStyle/>
          <a:p>
            <a:r>
              <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 above screen we can see dataset contains total 28709 images and before applying feature extraction algorithm total images features/pixels are 3072 and then after applying features reduces to 2352 as PCA remove unimportant pixels and used only important pixels/features. Now image data is ready and now click on ’Train CNN Algorithm’ button to train CNN with process image features.</a:t>
            </a:r>
            <a:endParaRPr lang="en-IN" sz="2000" dirty="0">
              <a:solidFill>
                <a:schemeClr val="bg1"/>
              </a:solidFill>
            </a:endParaRPr>
          </a:p>
        </p:txBody>
      </p:sp>
    </p:spTree>
    <p:extLst>
      <p:ext uri="{BB962C8B-B14F-4D97-AF65-F5344CB8AC3E}">
        <p14:creationId xmlns:p14="http://schemas.microsoft.com/office/powerpoint/2010/main" val="1625733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BE918C-65A2-4D35-9931-35AAE0A5C3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A9E47166-471E-46CA-8DC3-1050B43B3181}"/>
              </a:ext>
            </a:extLst>
          </p:cNvPr>
          <p:cNvPicPr>
            <a:picLocks noChangeAspect="1"/>
          </p:cNvPicPr>
          <p:nvPr/>
        </p:nvPicPr>
        <p:blipFill>
          <a:blip r:embed="rId3"/>
          <a:stretch>
            <a:fillRect/>
          </a:stretch>
        </p:blipFill>
        <p:spPr>
          <a:xfrm>
            <a:off x="96814" y="1230542"/>
            <a:ext cx="5730737" cy="3225064"/>
          </a:xfrm>
          <a:prstGeom prst="rect">
            <a:avLst/>
          </a:prstGeom>
        </p:spPr>
      </p:pic>
      <p:pic>
        <p:nvPicPr>
          <p:cNvPr id="4" name="Picture 3">
            <a:extLst>
              <a:ext uri="{FF2B5EF4-FFF2-40B4-BE49-F238E27FC236}">
                <a16:creationId xmlns:a16="http://schemas.microsoft.com/office/drawing/2014/main" id="{2BC1E5A8-C1C3-47CA-BE19-D841D099B4FC}"/>
              </a:ext>
            </a:extLst>
          </p:cNvPr>
          <p:cNvPicPr>
            <a:picLocks noChangeAspect="1"/>
          </p:cNvPicPr>
          <p:nvPr/>
        </p:nvPicPr>
        <p:blipFill>
          <a:blip r:embed="rId4"/>
          <a:stretch>
            <a:fillRect/>
          </a:stretch>
        </p:blipFill>
        <p:spPr>
          <a:xfrm>
            <a:off x="6273553" y="1230542"/>
            <a:ext cx="5730737" cy="3225064"/>
          </a:xfrm>
          <a:prstGeom prst="rect">
            <a:avLst/>
          </a:prstGeom>
        </p:spPr>
      </p:pic>
      <p:sp>
        <p:nvSpPr>
          <p:cNvPr id="5" name="TextBox 4">
            <a:extLst>
              <a:ext uri="{FF2B5EF4-FFF2-40B4-BE49-F238E27FC236}">
                <a16:creationId xmlns:a16="http://schemas.microsoft.com/office/drawing/2014/main" id="{12936343-6668-45E5-ADD1-06818C5CFCD1}"/>
              </a:ext>
            </a:extLst>
          </p:cNvPr>
          <p:cNvSpPr txBox="1"/>
          <p:nvPr/>
        </p:nvSpPr>
        <p:spPr>
          <a:xfrm>
            <a:off x="40588" y="5056638"/>
            <a:ext cx="5433134" cy="400110"/>
          </a:xfrm>
          <a:prstGeom prst="rect">
            <a:avLst/>
          </a:prstGeom>
          <a:noFill/>
        </p:spPr>
        <p:txBody>
          <a:bodyPr wrap="square" rtlCol="0">
            <a:spAutoFit/>
          </a:bodyPr>
          <a:lstStyle/>
          <a:p>
            <a:r>
              <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 above screen CNN accuracy is 48.</a:t>
            </a:r>
            <a:endParaRPr lang="en-IN" sz="2000" dirty="0">
              <a:solidFill>
                <a:schemeClr val="bg1"/>
              </a:solidFill>
            </a:endParaRPr>
          </a:p>
        </p:txBody>
      </p:sp>
      <p:sp>
        <p:nvSpPr>
          <p:cNvPr id="7" name="TextBox 6">
            <a:extLst>
              <a:ext uri="{FF2B5EF4-FFF2-40B4-BE49-F238E27FC236}">
                <a16:creationId xmlns:a16="http://schemas.microsoft.com/office/drawing/2014/main" id="{AE66BC56-19CC-44A1-B731-609A3C9B0251}"/>
              </a:ext>
            </a:extLst>
          </p:cNvPr>
          <p:cNvSpPr txBox="1"/>
          <p:nvPr/>
        </p:nvSpPr>
        <p:spPr>
          <a:xfrm>
            <a:off x="6383045" y="5034253"/>
            <a:ext cx="5299969" cy="707886"/>
          </a:xfrm>
          <a:prstGeom prst="rect">
            <a:avLst/>
          </a:prstGeom>
          <a:noFill/>
        </p:spPr>
        <p:txBody>
          <a:bodyPr wrap="square" rtlCol="0">
            <a:spAutoFit/>
          </a:bodyPr>
          <a:lstStyle/>
          <a:p>
            <a:r>
              <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 above screen x-axis represents epoch/iteration ad y-axis represents accuracy.</a:t>
            </a:r>
            <a:endParaRPr lang="en-IN" sz="2000" dirty="0">
              <a:solidFill>
                <a:schemeClr val="bg1"/>
              </a:solidFill>
            </a:endParaRPr>
          </a:p>
        </p:txBody>
      </p:sp>
    </p:spTree>
    <p:extLst>
      <p:ext uri="{BB962C8B-B14F-4D97-AF65-F5344CB8AC3E}">
        <p14:creationId xmlns:p14="http://schemas.microsoft.com/office/powerpoint/2010/main" val="2840661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BE918C-65A2-4D35-9931-35AAE0A5C3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D478403D-578F-42CD-86A4-317A3A96125A}"/>
              </a:ext>
            </a:extLst>
          </p:cNvPr>
          <p:cNvPicPr>
            <a:picLocks noChangeAspect="1"/>
          </p:cNvPicPr>
          <p:nvPr/>
        </p:nvPicPr>
        <p:blipFill>
          <a:blip r:embed="rId3"/>
          <a:stretch>
            <a:fillRect/>
          </a:stretch>
        </p:blipFill>
        <p:spPr>
          <a:xfrm>
            <a:off x="217932" y="777781"/>
            <a:ext cx="5730737" cy="3225064"/>
          </a:xfrm>
          <a:prstGeom prst="rect">
            <a:avLst/>
          </a:prstGeom>
        </p:spPr>
      </p:pic>
      <p:pic>
        <p:nvPicPr>
          <p:cNvPr id="4" name="Picture 3">
            <a:extLst>
              <a:ext uri="{FF2B5EF4-FFF2-40B4-BE49-F238E27FC236}">
                <a16:creationId xmlns:a16="http://schemas.microsoft.com/office/drawing/2014/main" id="{94DEEC2F-8327-4398-80F7-988140381EF8}"/>
              </a:ext>
            </a:extLst>
          </p:cNvPr>
          <p:cNvPicPr>
            <a:picLocks noChangeAspect="1"/>
          </p:cNvPicPr>
          <p:nvPr/>
        </p:nvPicPr>
        <p:blipFill>
          <a:blip r:embed="rId4"/>
          <a:stretch>
            <a:fillRect/>
          </a:stretch>
        </p:blipFill>
        <p:spPr>
          <a:xfrm>
            <a:off x="6166601" y="777781"/>
            <a:ext cx="5730737" cy="3225064"/>
          </a:xfrm>
          <a:prstGeom prst="rect">
            <a:avLst/>
          </a:prstGeom>
        </p:spPr>
      </p:pic>
      <p:sp>
        <p:nvSpPr>
          <p:cNvPr id="5" name="TextBox 4">
            <a:extLst>
              <a:ext uri="{FF2B5EF4-FFF2-40B4-BE49-F238E27FC236}">
                <a16:creationId xmlns:a16="http://schemas.microsoft.com/office/drawing/2014/main" id="{CE6A666D-8AB6-44C9-B068-2538D2040E34}"/>
              </a:ext>
            </a:extLst>
          </p:cNvPr>
          <p:cNvSpPr txBox="1"/>
          <p:nvPr/>
        </p:nvSpPr>
        <p:spPr>
          <a:xfrm>
            <a:off x="217932" y="4364746"/>
            <a:ext cx="5614697" cy="1065676"/>
          </a:xfrm>
          <a:prstGeom prst="rect">
            <a:avLst/>
          </a:prstGeom>
          <a:noFill/>
        </p:spPr>
        <p:txBody>
          <a:bodyPr wrap="square" rtlCol="0">
            <a:spAutoFit/>
          </a:bodyPr>
          <a:lstStyle/>
          <a:p>
            <a:pPr>
              <a:lnSpc>
                <a:spcPct val="107000"/>
              </a:lnSpc>
              <a:spcAft>
                <a:spcPts val="800"/>
              </a:spcAft>
            </a:pPr>
            <a:r>
              <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 above screen selecting and uploading im38.png image and then click on ‘Open’ button to get below result.</a:t>
            </a:r>
          </a:p>
        </p:txBody>
      </p:sp>
      <p:sp>
        <p:nvSpPr>
          <p:cNvPr id="6" name="TextBox 5">
            <a:extLst>
              <a:ext uri="{FF2B5EF4-FFF2-40B4-BE49-F238E27FC236}">
                <a16:creationId xmlns:a16="http://schemas.microsoft.com/office/drawing/2014/main" id="{98AEDE4E-486B-44AF-9008-53722FE534CF}"/>
              </a:ext>
            </a:extLst>
          </p:cNvPr>
          <p:cNvSpPr txBox="1"/>
          <p:nvPr/>
        </p:nvSpPr>
        <p:spPr>
          <a:xfrm flipH="1">
            <a:off x="6397753" y="4364746"/>
            <a:ext cx="5499585" cy="1394997"/>
          </a:xfrm>
          <a:prstGeom prst="rect">
            <a:avLst/>
          </a:prstGeom>
          <a:noFill/>
        </p:spPr>
        <p:txBody>
          <a:bodyPr wrap="square" rtlCol="0">
            <a:spAutoFit/>
          </a:bodyPr>
          <a:lstStyle/>
          <a:p>
            <a:pPr>
              <a:lnSpc>
                <a:spcPct val="107000"/>
              </a:lnSpc>
              <a:spcAft>
                <a:spcPts val="800"/>
              </a:spcAft>
            </a:pPr>
            <a:r>
              <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 above screen we got detected emotion as ‘happy’ and similarly you can upload any image and then predict emotion. So this is the output of TITLE-1.</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58937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BE918C-65A2-4D35-9931-35AAE0A5C3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F116B318-91BE-42E6-A415-99471BDB76ED}"/>
              </a:ext>
            </a:extLst>
          </p:cNvPr>
          <p:cNvSpPr txBox="1"/>
          <p:nvPr/>
        </p:nvSpPr>
        <p:spPr>
          <a:xfrm flipH="1">
            <a:off x="1626093" y="373836"/>
            <a:ext cx="8424909" cy="6247864"/>
          </a:xfrm>
          <a:prstGeom prst="rect">
            <a:avLst/>
          </a:prstGeom>
          <a:noFill/>
        </p:spPr>
        <p:txBody>
          <a:bodyPr wrap="square" rtlCol="0">
            <a:spAutoFit/>
          </a:bodyPr>
          <a:lstStyle/>
          <a:p>
            <a:r>
              <a:rPr lang="en-US" sz="4000" dirty="0">
                <a:solidFill>
                  <a:schemeClr val="bg1"/>
                </a:solidFill>
              </a:rPr>
              <a:t>                      </a:t>
            </a:r>
            <a:r>
              <a:rPr lang="en-US" sz="4000" u="sng" dirty="0">
                <a:solidFill>
                  <a:schemeClr val="bg1"/>
                </a:solidFill>
              </a:rPr>
              <a:t>Future Work:</a:t>
            </a:r>
          </a:p>
          <a:p>
            <a:endParaRPr lang="en-US" sz="4000" u="sng" dirty="0">
              <a:solidFill>
                <a:schemeClr val="bg1"/>
              </a:solidFill>
            </a:endParaRPr>
          </a:p>
          <a:p>
            <a:endParaRPr lang="en-US" sz="4000" u="sng" dirty="0">
              <a:solidFill>
                <a:schemeClr val="bg1"/>
              </a:solidFill>
            </a:endParaRPr>
          </a:p>
          <a:p>
            <a:pPr algn="ctr"/>
            <a:r>
              <a:rPr lang="en-US" sz="2400" dirty="0">
                <a:solidFill>
                  <a:schemeClr val="bg1"/>
                </a:solidFill>
                <a:effectLst/>
                <a:latin typeface="Times New Roman" panose="02020603050405020304" pitchFamily="18" charset="0"/>
                <a:ea typeface="Times New Roman" panose="02020603050405020304" pitchFamily="18" charset="0"/>
              </a:rPr>
              <a:t>Future Enhancement is being planned to further analyze and enhance the protocol to successfully working condition for analysis of emotion in everybody faces. They are happy or sad.</a:t>
            </a:r>
          </a:p>
          <a:p>
            <a:pPr algn="ctr"/>
            <a:endParaRPr lang="en-US" sz="2400" dirty="0">
              <a:solidFill>
                <a:schemeClr val="bg1"/>
              </a:solidFill>
              <a:effectLst/>
              <a:latin typeface="Times New Roman" panose="02020603050405020304" pitchFamily="18" charset="0"/>
              <a:ea typeface="Times New Roman" panose="02020603050405020304" pitchFamily="18" charset="0"/>
            </a:endParaRPr>
          </a:p>
          <a:p>
            <a:pPr algn="ctr"/>
            <a:r>
              <a:rPr lang="en-US" sz="2400" dirty="0">
                <a:solidFill>
                  <a:schemeClr val="bg1"/>
                </a:solidFill>
                <a:latin typeface="Times New Roman" panose="02020603050405020304" pitchFamily="18" charset="0"/>
                <a:ea typeface="Times New Roman" panose="02020603050405020304" pitchFamily="18" charset="0"/>
              </a:rPr>
              <a:t>S</a:t>
            </a:r>
            <a:r>
              <a:rPr lang="en-US" sz="2400" dirty="0">
                <a:solidFill>
                  <a:schemeClr val="bg1"/>
                </a:solidFill>
                <a:effectLst/>
                <a:latin typeface="Times New Roman" panose="02020603050405020304" pitchFamily="18" charset="0"/>
                <a:ea typeface="Times New Roman" panose="02020603050405020304" pitchFamily="18" charset="0"/>
              </a:rPr>
              <a:t>even facial expressions shows different conditions of a person. Some of the applications </a:t>
            </a:r>
            <a:r>
              <a:rPr lang="en-US" sz="2400" dirty="0" err="1">
                <a:solidFill>
                  <a:schemeClr val="bg1"/>
                </a:solidFill>
                <a:effectLst/>
                <a:latin typeface="Times New Roman" panose="02020603050405020304" pitchFamily="18" charset="0"/>
                <a:ea typeface="Times New Roman" panose="02020603050405020304" pitchFamily="18" charset="0"/>
              </a:rPr>
              <a:t>direclty</a:t>
            </a:r>
            <a:r>
              <a:rPr lang="en-US" sz="2400" dirty="0">
                <a:solidFill>
                  <a:schemeClr val="bg1"/>
                </a:solidFill>
                <a:effectLst/>
                <a:latin typeface="Times New Roman" panose="02020603050405020304" pitchFamily="18" charset="0"/>
                <a:ea typeface="Times New Roman" panose="02020603050405020304" pitchFamily="18" charset="0"/>
              </a:rPr>
              <a:t> related are Autism which can be helpful to interpret expressions of a person or child. The emotions of a student E-learning techniques could also be evaluated easily through the proposed work.</a:t>
            </a:r>
            <a:endParaRPr lang="en-IN" sz="2400" dirty="0">
              <a:solidFill>
                <a:schemeClr val="bg1"/>
              </a:solidFill>
              <a:effectLst/>
              <a:latin typeface="Times New Roman" panose="02020603050405020304" pitchFamily="18" charset="0"/>
              <a:ea typeface="Times New Roman" panose="02020603050405020304" pitchFamily="18" charset="0"/>
            </a:endParaRPr>
          </a:p>
          <a:p>
            <a:pPr algn="ctr"/>
            <a:endParaRPr lang="en-IN" sz="2400" dirty="0">
              <a:solidFill>
                <a:schemeClr val="bg1"/>
              </a:solidFill>
              <a:effectLst/>
              <a:latin typeface="Times New Roman" panose="02020603050405020304" pitchFamily="18" charset="0"/>
              <a:ea typeface="Times New Roman" panose="02020603050405020304" pitchFamily="18" charset="0"/>
            </a:endParaRPr>
          </a:p>
          <a:p>
            <a:endParaRPr lang="en-IN" sz="4000" u="sng" dirty="0">
              <a:solidFill>
                <a:schemeClr val="bg1"/>
              </a:solidFill>
            </a:endParaRPr>
          </a:p>
        </p:txBody>
      </p:sp>
    </p:spTree>
    <p:extLst>
      <p:ext uri="{BB962C8B-B14F-4D97-AF65-F5344CB8AC3E}">
        <p14:creationId xmlns:p14="http://schemas.microsoft.com/office/powerpoint/2010/main" val="416914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BE918C-65A2-4D35-9931-35AAE0A5C3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AB87F642-1040-4BD7-BBFF-0E3625A56A00}"/>
              </a:ext>
            </a:extLst>
          </p:cNvPr>
          <p:cNvSpPr txBox="1"/>
          <p:nvPr/>
        </p:nvSpPr>
        <p:spPr>
          <a:xfrm flipH="1">
            <a:off x="152252" y="79899"/>
            <a:ext cx="5662622" cy="7771358"/>
          </a:xfrm>
          <a:prstGeom prst="rect">
            <a:avLst/>
          </a:prstGeom>
          <a:noFill/>
        </p:spPr>
        <p:txBody>
          <a:bodyPr wrap="square" rtlCol="0">
            <a:spAutoFit/>
          </a:bodyPr>
          <a:lstStyle/>
          <a:p>
            <a:r>
              <a:rPr lang="en-US" sz="4000" u="sng" dirty="0">
                <a:solidFill>
                  <a:schemeClr val="bg1"/>
                </a:solidFill>
              </a:rPr>
              <a:t>Algorithms:</a:t>
            </a:r>
          </a:p>
          <a:p>
            <a:endParaRPr lang="en-US" sz="4000" u="sng" dirty="0">
              <a:solidFill>
                <a:schemeClr val="bg1"/>
              </a:solidFill>
            </a:endParaRPr>
          </a:p>
          <a:p>
            <a:r>
              <a:rPr lang="en-US" sz="2000" b="1" u="sng"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Random Forrest :</a:t>
            </a:r>
          </a:p>
          <a:p>
            <a:endParaRPr lang="en-US" sz="2000" b="1" u="sng"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342900" marR="30480" lvl="0" indent="-342900" algn="just">
              <a:spcBef>
                <a:spcPts val="600"/>
              </a:spcBef>
              <a:spcAft>
                <a:spcPts val="720"/>
              </a:spcAft>
              <a:buSzPts val="1000"/>
              <a:buFont typeface="Symbol" panose="05050102010706020507" pitchFamily="18" charset="2"/>
              <a:buChar char=""/>
              <a:tabLst>
                <a:tab pos="457200" algn="l"/>
              </a:tabLst>
            </a:pPr>
            <a:r>
              <a:rPr lang="en-IN" sz="1800" dirty="0">
                <a:solidFill>
                  <a:schemeClr val="bg1"/>
                </a:solidFill>
                <a:effectLst/>
                <a:latin typeface="Times New Roman" panose="02020603050405020304" pitchFamily="18" charset="0"/>
                <a:ea typeface="Times New Roman" panose="02020603050405020304" pitchFamily="18" charset="0"/>
              </a:rPr>
              <a:t>It overcomes the problem of overfitting by averaging or combining the results of different decision trees.</a:t>
            </a:r>
          </a:p>
          <a:p>
            <a:pPr marL="342900" marR="30480" lvl="0" indent="-342900" algn="just">
              <a:spcBef>
                <a:spcPts val="600"/>
              </a:spcBef>
              <a:spcAft>
                <a:spcPts val="720"/>
              </a:spcAft>
              <a:buSzPts val="1000"/>
              <a:buFont typeface="Symbol" panose="05050102010706020507" pitchFamily="18" charset="2"/>
              <a:buChar char=""/>
              <a:tabLst>
                <a:tab pos="457200" algn="l"/>
              </a:tabLst>
            </a:pPr>
            <a:r>
              <a:rPr lang="en-IN" sz="1800" dirty="0">
                <a:solidFill>
                  <a:schemeClr val="bg1"/>
                </a:solidFill>
                <a:effectLst/>
                <a:latin typeface="Times New Roman" panose="02020603050405020304" pitchFamily="18" charset="0"/>
                <a:ea typeface="Times New Roman" panose="02020603050405020304" pitchFamily="18" charset="0"/>
              </a:rPr>
              <a:t>Random forests work well for a large range of data items than a single decision tree does.</a:t>
            </a:r>
          </a:p>
          <a:p>
            <a:pPr marL="342900" marR="30480" lvl="0" indent="-342900" algn="just">
              <a:spcBef>
                <a:spcPts val="600"/>
              </a:spcBef>
              <a:spcAft>
                <a:spcPts val="720"/>
              </a:spcAft>
              <a:buSzPts val="1000"/>
              <a:buFont typeface="Symbol" panose="05050102010706020507" pitchFamily="18" charset="2"/>
              <a:buChar char=""/>
              <a:tabLst>
                <a:tab pos="457200" algn="l"/>
              </a:tabLst>
            </a:pPr>
            <a:r>
              <a:rPr lang="en-IN" sz="1800" dirty="0">
                <a:solidFill>
                  <a:schemeClr val="bg1"/>
                </a:solidFill>
                <a:effectLst/>
                <a:latin typeface="Times New Roman" panose="02020603050405020304" pitchFamily="18" charset="0"/>
                <a:ea typeface="Times New Roman" panose="02020603050405020304" pitchFamily="18" charset="0"/>
              </a:rPr>
              <a:t>Random forest has less variance then single decision tree.</a:t>
            </a:r>
          </a:p>
          <a:p>
            <a:pPr marL="342900" marR="30480" lvl="0" indent="-342900" algn="just">
              <a:spcBef>
                <a:spcPts val="600"/>
              </a:spcBef>
              <a:spcAft>
                <a:spcPts val="720"/>
              </a:spcAft>
              <a:buSzPts val="1000"/>
              <a:buFont typeface="Symbol" panose="05050102010706020507" pitchFamily="18" charset="2"/>
              <a:buChar char=""/>
              <a:tabLst>
                <a:tab pos="457200" algn="l"/>
              </a:tabLst>
            </a:pPr>
            <a:r>
              <a:rPr lang="en-IN" sz="1800" dirty="0">
                <a:solidFill>
                  <a:schemeClr val="bg1"/>
                </a:solidFill>
                <a:effectLst/>
                <a:latin typeface="Times New Roman" panose="02020603050405020304" pitchFamily="18" charset="0"/>
                <a:ea typeface="Times New Roman" panose="02020603050405020304" pitchFamily="18" charset="0"/>
              </a:rPr>
              <a:t>Random forests are very flexible and possess very high accuracy.</a:t>
            </a:r>
          </a:p>
          <a:p>
            <a:pPr marL="342900" marR="30480" lvl="0" indent="-342900" algn="just">
              <a:spcBef>
                <a:spcPts val="600"/>
              </a:spcBef>
              <a:spcAft>
                <a:spcPts val="720"/>
              </a:spcAft>
              <a:buSzPts val="1000"/>
              <a:buFont typeface="Symbol" panose="05050102010706020507" pitchFamily="18" charset="2"/>
              <a:buChar char=""/>
              <a:tabLst>
                <a:tab pos="457200" algn="l"/>
              </a:tabLst>
            </a:pPr>
            <a:r>
              <a:rPr lang="en-IN" sz="1800" dirty="0">
                <a:solidFill>
                  <a:schemeClr val="bg1"/>
                </a:solidFill>
                <a:effectLst/>
                <a:latin typeface="Times New Roman" panose="02020603050405020304" pitchFamily="18" charset="0"/>
                <a:ea typeface="Times New Roman" panose="02020603050405020304" pitchFamily="18" charset="0"/>
              </a:rPr>
              <a:t>Scaling of data does not require in random forest algorithm. It maintains good accuracy even after providing data without scaling.</a:t>
            </a:r>
          </a:p>
          <a:p>
            <a:pPr marL="342900" marR="30480" lvl="0" indent="-342900" algn="just">
              <a:spcBef>
                <a:spcPts val="600"/>
              </a:spcBef>
              <a:spcAft>
                <a:spcPts val="720"/>
              </a:spcAft>
              <a:buSzPts val="1000"/>
              <a:buFont typeface="Symbol" panose="05050102010706020507" pitchFamily="18" charset="2"/>
              <a:buChar char=""/>
              <a:tabLst>
                <a:tab pos="457200" algn="l"/>
              </a:tabLst>
            </a:pPr>
            <a:r>
              <a:rPr lang="en-IN" sz="1800" dirty="0">
                <a:solidFill>
                  <a:schemeClr val="bg1"/>
                </a:solidFill>
                <a:effectLst/>
                <a:latin typeface="Times New Roman" panose="02020603050405020304" pitchFamily="18" charset="0"/>
                <a:ea typeface="Times New Roman" panose="02020603050405020304" pitchFamily="18" charset="0"/>
              </a:rPr>
              <a:t>Random Forest algorithms maintains good accuracy even a large proportion of the data is missing</a:t>
            </a:r>
          </a:p>
          <a:p>
            <a:endParaRPr lang="en-US" sz="2000" b="1" u="sng"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r>
              <a:rPr lang="en-US" sz="2000" u="sng"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200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sz="4000" u="sng" dirty="0">
              <a:solidFill>
                <a:schemeClr val="bg1"/>
              </a:solidFill>
            </a:endParaRPr>
          </a:p>
        </p:txBody>
      </p:sp>
      <p:pic>
        <p:nvPicPr>
          <p:cNvPr id="4" name="Picture 3">
            <a:extLst>
              <a:ext uri="{FF2B5EF4-FFF2-40B4-BE49-F238E27FC236}">
                <a16:creationId xmlns:a16="http://schemas.microsoft.com/office/drawing/2014/main" id="{67B416BC-E21E-49EE-88E4-77DA1C3A441D}"/>
              </a:ext>
            </a:extLst>
          </p:cNvPr>
          <p:cNvPicPr>
            <a:picLocks noChangeAspect="1"/>
          </p:cNvPicPr>
          <p:nvPr/>
        </p:nvPicPr>
        <p:blipFill>
          <a:blip r:embed="rId3"/>
          <a:stretch>
            <a:fillRect/>
          </a:stretch>
        </p:blipFill>
        <p:spPr>
          <a:xfrm>
            <a:off x="6096000" y="2087888"/>
            <a:ext cx="5730737" cy="3889585"/>
          </a:xfrm>
          <a:prstGeom prst="rect">
            <a:avLst/>
          </a:prstGeom>
        </p:spPr>
      </p:pic>
    </p:spTree>
    <p:extLst>
      <p:ext uri="{BB962C8B-B14F-4D97-AF65-F5344CB8AC3E}">
        <p14:creationId xmlns:p14="http://schemas.microsoft.com/office/powerpoint/2010/main" val="14935828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BE918C-65A2-4D35-9931-35AAE0A5C3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C4F922ED-9C59-49C8-942C-BE8AF91E62C5}"/>
              </a:ext>
            </a:extLst>
          </p:cNvPr>
          <p:cNvSpPr txBox="1"/>
          <p:nvPr/>
        </p:nvSpPr>
        <p:spPr>
          <a:xfrm flipH="1">
            <a:off x="249905" y="133165"/>
            <a:ext cx="6370174" cy="6755054"/>
          </a:xfrm>
          <a:prstGeom prst="rect">
            <a:avLst/>
          </a:prstGeom>
          <a:noFill/>
        </p:spPr>
        <p:txBody>
          <a:bodyPr wrap="square" rtlCol="0">
            <a:spAutoFit/>
          </a:bodyPr>
          <a:lstStyle/>
          <a:p>
            <a:pPr algn="just">
              <a:lnSpc>
                <a:spcPct val="107000"/>
              </a:lnSpc>
              <a:spcAft>
                <a:spcPts val="800"/>
              </a:spcAft>
            </a:pPr>
            <a:r>
              <a:rPr lang="en-US" sz="2000" b="1" u="sng"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LINEAR REGRESSION:</a:t>
            </a:r>
            <a:r>
              <a:rPr lang="en-US" sz="2000" u="sng"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p>
          <a:p>
            <a:pPr algn="just">
              <a:lnSpc>
                <a:spcPct val="107000"/>
              </a:lnSpc>
              <a:spcAft>
                <a:spcPts val="800"/>
              </a:spcAft>
            </a:pPr>
            <a:endPar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Linear regression may be defined as the statistical model that </a:t>
            </a:r>
            <a:r>
              <a:rPr lang="en-IN"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nalyses</a:t>
            </a:r>
            <a:r>
              <a:rPr lang="en-IN"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the linear relationship between a dependent variable with given set of independent variables. Linear relationship between variables means that when the value of one or more independent variables will change (increase or decrease), the value of dependent variable will also change accordingly (increase or decrease).</a:t>
            </a:r>
            <a:endPar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0480" marR="30480" algn="just">
              <a:lnSpc>
                <a:spcPct val="107000"/>
              </a:lnSpc>
              <a:spcBef>
                <a:spcPts val="600"/>
              </a:spcBef>
              <a:spcAft>
                <a:spcPts val="720"/>
              </a:spcAft>
            </a:pPr>
            <a:r>
              <a:rPr lang="en-IN"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Mathematically the relationship can be represented with the help of following equation –</a:t>
            </a:r>
            <a:endPar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Y=</a:t>
            </a:r>
            <a:r>
              <a:rPr lang="en-IN"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mX+bY</a:t>
            </a:r>
            <a:r>
              <a:rPr lang="en-IN"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IN"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mX+b</a:t>
            </a:r>
            <a:endPar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0480" marR="30480" algn="just">
              <a:lnSpc>
                <a:spcPct val="107000"/>
              </a:lnSpc>
              <a:spcBef>
                <a:spcPts val="600"/>
              </a:spcBef>
              <a:spcAft>
                <a:spcPts val="720"/>
              </a:spcAft>
            </a:pPr>
            <a:r>
              <a:rPr lang="en-IN"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Here, Y is the dependent variable we are trying to predict.</a:t>
            </a:r>
            <a:endPar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0480" marR="30480" algn="just">
              <a:lnSpc>
                <a:spcPct val="107000"/>
              </a:lnSpc>
              <a:spcBef>
                <a:spcPts val="600"/>
              </a:spcBef>
              <a:spcAft>
                <a:spcPts val="720"/>
              </a:spcAft>
            </a:pPr>
            <a:r>
              <a:rPr lang="en-IN"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X is the independent variable we are using to make predictions.</a:t>
            </a:r>
            <a:endPar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0480" marR="30480" algn="just">
              <a:lnSpc>
                <a:spcPct val="107000"/>
              </a:lnSpc>
              <a:spcBef>
                <a:spcPts val="600"/>
              </a:spcBef>
              <a:spcAft>
                <a:spcPts val="720"/>
              </a:spcAft>
            </a:pPr>
            <a:r>
              <a:rPr lang="en-IN"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 is the slop of the regression line which represents the effect X has on Y</a:t>
            </a:r>
            <a:endPar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0480" marR="30480" algn="just">
              <a:lnSpc>
                <a:spcPct val="107000"/>
              </a:lnSpc>
              <a:spcBef>
                <a:spcPts val="600"/>
              </a:spcBef>
              <a:spcAft>
                <a:spcPts val="720"/>
              </a:spcAft>
            </a:pPr>
            <a:r>
              <a:rPr lang="en-IN"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 is a constant, known as the </a:t>
            </a:r>
            <a:r>
              <a:rPr lang="en-IN" dirty="0">
                <a:solidFill>
                  <a:schemeClr val="bg1"/>
                </a:solidFill>
                <a:effectLst/>
                <a:latin typeface="Cambria Math" panose="02040503050406030204" pitchFamily="18" charset="0"/>
                <a:ea typeface="Times New Roman" panose="02020603050405020304" pitchFamily="18" charset="0"/>
                <a:cs typeface="Cambria Math" panose="02040503050406030204" pitchFamily="18" charset="0"/>
              </a:rPr>
              <a:t>𝑌</a:t>
            </a:r>
            <a:r>
              <a:rPr lang="en-IN"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Y-intercept. If X = 0,Y would be equal to </a:t>
            </a:r>
            <a:r>
              <a:rPr lang="en-IN" dirty="0">
                <a:solidFill>
                  <a:schemeClr val="bg1"/>
                </a:solidFill>
                <a:effectLst/>
                <a:latin typeface="Cambria Math" panose="02040503050406030204" pitchFamily="18" charset="0"/>
                <a:ea typeface="Times New Roman" panose="02020603050405020304" pitchFamily="18" charset="0"/>
                <a:cs typeface="Cambria Math" panose="02040503050406030204" pitchFamily="18" charset="0"/>
              </a:rPr>
              <a:t>𝑏</a:t>
            </a:r>
            <a:r>
              <a:rPr lang="en-IN"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a:t>
            </a:r>
            <a:endPar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25FFB9DC-8E35-4EEC-8E07-425FA29A415D}"/>
              </a:ext>
            </a:extLst>
          </p:cNvPr>
          <p:cNvPicPr>
            <a:picLocks noChangeAspect="1"/>
          </p:cNvPicPr>
          <p:nvPr/>
        </p:nvPicPr>
        <p:blipFill>
          <a:blip r:embed="rId3"/>
          <a:stretch>
            <a:fillRect/>
          </a:stretch>
        </p:blipFill>
        <p:spPr>
          <a:xfrm>
            <a:off x="6717265" y="1651328"/>
            <a:ext cx="5224830" cy="3284657"/>
          </a:xfrm>
          <a:prstGeom prst="rect">
            <a:avLst/>
          </a:prstGeom>
        </p:spPr>
      </p:pic>
    </p:spTree>
    <p:extLst>
      <p:ext uri="{BB962C8B-B14F-4D97-AF65-F5344CB8AC3E}">
        <p14:creationId xmlns:p14="http://schemas.microsoft.com/office/powerpoint/2010/main" val="3917699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BE918C-65A2-4D35-9931-35AAE0A5C39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D5E6B9AD-352F-4ACD-8983-C700BF698B2B}"/>
              </a:ext>
            </a:extLst>
          </p:cNvPr>
          <p:cNvSpPr txBox="1"/>
          <p:nvPr/>
        </p:nvSpPr>
        <p:spPr>
          <a:xfrm>
            <a:off x="816746" y="856725"/>
            <a:ext cx="10005134" cy="2092881"/>
          </a:xfrm>
          <a:prstGeom prst="rect">
            <a:avLst/>
          </a:prstGeom>
          <a:noFill/>
        </p:spPr>
        <p:txBody>
          <a:bodyPr wrap="square" rtlCol="0">
            <a:spAutoFit/>
          </a:bodyPr>
          <a:lstStyle/>
          <a:p>
            <a:r>
              <a:rPr lang="en-US" sz="2800" dirty="0">
                <a:solidFill>
                  <a:schemeClr val="bg1">
                    <a:lumMod val="95000"/>
                  </a:schemeClr>
                </a:solidFill>
                <a:latin typeface="Georgia" panose="02040502050405020303" pitchFamily="18" charset="0"/>
              </a:rPr>
              <a:t>PRESTENTED TEAM : G.BHARGAV - 17D41A0572</a:t>
            </a:r>
          </a:p>
          <a:p>
            <a:r>
              <a:rPr lang="en-US" sz="2800" dirty="0">
                <a:solidFill>
                  <a:schemeClr val="bg1">
                    <a:lumMod val="95000"/>
                  </a:schemeClr>
                </a:solidFill>
                <a:latin typeface="Georgia" panose="02040502050405020303" pitchFamily="18" charset="0"/>
              </a:rPr>
              <a:t>                                           G.SAI SATHWIK – 17D41A0574</a:t>
            </a:r>
          </a:p>
          <a:p>
            <a:r>
              <a:rPr lang="en-US" sz="2800" dirty="0">
                <a:solidFill>
                  <a:schemeClr val="bg1">
                    <a:lumMod val="95000"/>
                  </a:schemeClr>
                </a:solidFill>
                <a:latin typeface="Georgia" panose="02040502050405020303" pitchFamily="18" charset="0"/>
              </a:rPr>
              <a:t>                                           K.SUDHEER - 17D41A05A4</a:t>
            </a:r>
          </a:p>
          <a:p>
            <a:r>
              <a:rPr lang="en-US" sz="2800" dirty="0">
                <a:solidFill>
                  <a:schemeClr val="bg1">
                    <a:lumMod val="95000"/>
                  </a:schemeClr>
                </a:solidFill>
                <a:latin typeface="Georgia" panose="02040502050405020303" pitchFamily="18" charset="0"/>
              </a:rPr>
              <a:t>                                           K.KISHORE – 17D4A105A7</a:t>
            </a:r>
          </a:p>
          <a:p>
            <a:endParaRPr lang="en-IN" dirty="0"/>
          </a:p>
        </p:txBody>
      </p:sp>
      <p:sp>
        <p:nvSpPr>
          <p:cNvPr id="5" name="TextBox 4">
            <a:extLst>
              <a:ext uri="{FF2B5EF4-FFF2-40B4-BE49-F238E27FC236}">
                <a16:creationId xmlns:a16="http://schemas.microsoft.com/office/drawing/2014/main" id="{4AD593D7-7EAA-4FB3-9E33-0DC15CD0195B}"/>
              </a:ext>
            </a:extLst>
          </p:cNvPr>
          <p:cNvSpPr txBox="1"/>
          <p:nvPr/>
        </p:nvSpPr>
        <p:spPr>
          <a:xfrm flipH="1">
            <a:off x="967664" y="3429000"/>
            <a:ext cx="8223681" cy="523220"/>
          </a:xfrm>
          <a:prstGeom prst="rect">
            <a:avLst/>
          </a:prstGeom>
          <a:noFill/>
        </p:spPr>
        <p:txBody>
          <a:bodyPr wrap="square" rtlCol="0">
            <a:spAutoFit/>
          </a:bodyPr>
          <a:lstStyle/>
          <a:p>
            <a:r>
              <a:rPr lang="en-US" sz="2800" dirty="0">
                <a:solidFill>
                  <a:schemeClr val="bg1">
                    <a:lumMod val="95000"/>
                  </a:schemeClr>
                </a:solidFill>
                <a:latin typeface="Georgia" panose="02040502050405020303" pitchFamily="18" charset="0"/>
              </a:rPr>
              <a:t>GUIDE  NAME : K.SHWETHA</a:t>
            </a:r>
            <a:endParaRPr lang="en-IN" sz="2800" dirty="0">
              <a:solidFill>
                <a:schemeClr val="bg1">
                  <a:lumMod val="95000"/>
                </a:schemeClr>
              </a:solidFill>
              <a:latin typeface="Georgia" panose="02040502050405020303" pitchFamily="18" charset="0"/>
            </a:endParaRPr>
          </a:p>
        </p:txBody>
      </p:sp>
    </p:spTree>
    <p:extLst>
      <p:ext uri="{BB962C8B-B14F-4D97-AF65-F5344CB8AC3E}">
        <p14:creationId xmlns:p14="http://schemas.microsoft.com/office/powerpoint/2010/main" val="19976249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BE918C-65A2-4D35-9931-35AAE0A5C3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AE056F33-E350-4255-BD99-5434B067AF4B}"/>
              </a:ext>
            </a:extLst>
          </p:cNvPr>
          <p:cNvSpPr txBox="1"/>
          <p:nvPr/>
        </p:nvSpPr>
        <p:spPr>
          <a:xfrm>
            <a:off x="230819" y="872557"/>
            <a:ext cx="5646198" cy="4859407"/>
          </a:xfrm>
          <a:prstGeom prst="rect">
            <a:avLst/>
          </a:prstGeom>
          <a:noFill/>
        </p:spPr>
        <p:txBody>
          <a:bodyPr wrap="square" rtlCol="0">
            <a:spAutoFit/>
          </a:bodyPr>
          <a:lstStyle/>
          <a:p>
            <a:pPr algn="just">
              <a:lnSpc>
                <a:spcPct val="107000"/>
              </a:lnSpc>
              <a:spcAft>
                <a:spcPts val="800"/>
              </a:spcAft>
            </a:pPr>
            <a:r>
              <a:rPr lang="en-IN" sz="2000" b="1" u="sng"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Decision Tree:</a:t>
            </a:r>
          </a:p>
          <a:p>
            <a:pPr algn="just">
              <a:lnSpc>
                <a:spcPct val="107000"/>
              </a:lnSpc>
              <a:spcAft>
                <a:spcPts val="800"/>
              </a:spcAft>
            </a:pPr>
            <a:endParaRPr lang="en-IN" sz="2000" b="1" u="sng"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R="30480" algn="just">
              <a:lnSpc>
                <a:spcPct val="107000"/>
              </a:lnSpc>
              <a:spcBef>
                <a:spcPts val="600"/>
              </a:spcBef>
              <a:spcAft>
                <a:spcPts val="720"/>
              </a:spcAft>
            </a:pPr>
            <a:r>
              <a:rPr lang="en-IN"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In general, Decision tree analysis is a predictive modelling tool that can be applied across many areas. Decision trees can be constructed by an algorithmic approach that can split the dataset in different ways based on different conditions. Decisions trees are the most powerful algorithms that falls under the category of supervised algorithms.</a:t>
            </a:r>
            <a:endPar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r>
              <a:rPr lang="en-IN" dirty="0">
                <a:solidFill>
                  <a:schemeClr val="bg1"/>
                </a:solidFill>
                <a:effectLst/>
                <a:latin typeface="Times New Roman" panose="02020603050405020304" pitchFamily="18" charset="0"/>
                <a:ea typeface="Times New Roman" panose="02020603050405020304" pitchFamily="18" charset="0"/>
              </a:rPr>
              <a:t>They can be used for both classification and regression tasks. The two main entities of a tree are decision nodes, where the data is split and leaves, where we got outcome. The example of a binary tree for predicting whether a person is fit or unfit providing various information like age, eating habits and exercise habits, is given </a:t>
            </a:r>
            <a:endParaRPr lang="en-IN" sz="200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EDA36B96-6981-4517-BF94-FDCCD6D131C7}"/>
              </a:ext>
            </a:extLst>
          </p:cNvPr>
          <p:cNvPicPr>
            <a:picLocks noChangeAspect="1"/>
          </p:cNvPicPr>
          <p:nvPr/>
        </p:nvPicPr>
        <p:blipFill>
          <a:blip r:embed="rId3"/>
          <a:stretch>
            <a:fillRect/>
          </a:stretch>
        </p:blipFill>
        <p:spPr>
          <a:xfrm>
            <a:off x="6552530" y="1928027"/>
            <a:ext cx="5212532" cy="3286029"/>
          </a:xfrm>
          <a:prstGeom prst="rect">
            <a:avLst/>
          </a:prstGeom>
        </p:spPr>
      </p:pic>
    </p:spTree>
    <p:extLst>
      <p:ext uri="{BB962C8B-B14F-4D97-AF65-F5344CB8AC3E}">
        <p14:creationId xmlns:p14="http://schemas.microsoft.com/office/powerpoint/2010/main" val="42586727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BE918C-65A2-4D35-9931-35AAE0A5C3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5D44D310-9B20-41C9-8FF0-07BB3B2DF0AC}"/>
              </a:ext>
            </a:extLst>
          </p:cNvPr>
          <p:cNvSpPr txBox="1"/>
          <p:nvPr/>
        </p:nvSpPr>
        <p:spPr>
          <a:xfrm>
            <a:off x="506027" y="523783"/>
            <a:ext cx="4802820" cy="5670783"/>
          </a:xfrm>
          <a:prstGeom prst="rect">
            <a:avLst/>
          </a:prstGeom>
          <a:noFill/>
        </p:spPr>
        <p:txBody>
          <a:bodyPr wrap="square" rtlCol="0">
            <a:spAutoFit/>
          </a:bodyPr>
          <a:lstStyle/>
          <a:p>
            <a:r>
              <a:rPr lang="en-US" sz="2000" b="1" u="sng" dirty="0">
                <a:solidFill>
                  <a:schemeClr val="bg1"/>
                </a:solidFill>
                <a:effectLst/>
                <a:latin typeface="Times New Roman" panose="02020603050405020304" pitchFamily="18" charset="0"/>
                <a:ea typeface="Calibri" panose="020F0502020204030204" pitchFamily="34" charset="0"/>
              </a:rPr>
              <a:t>KNN:</a:t>
            </a:r>
          </a:p>
          <a:p>
            <a:endParaRPr lang="en-US" sz="2000" b="1" u="sng" dirty="0">
              <a:solidFill>
                <a:schemeClr val="bg1"/>
              </a:solidFill>
              <a:latin typeface="Times New Roman" panose="02020603050405020304" pitchFamily="18" charset="0"/>
            </a:endParaRPr>
          </a:p>
          <a:p>
            <a:pPr marL="30480" marR="30480" algn="just">
              <a:spcBef>
                <a:spcPts val="600"/>
              </a:spcBef>
              <a:spcAft>
                <a:spcPts val="720"/>
              </a:spcAft>
            </a:pPr>
            <a:r>
              <a:rPr lang="en-IN" sz="1800" dirty="0">
                <a:solidFill>
                  <a:schemeClr val="bg1"/>
                </a:solidFill>
                <a:effectLst/>
                <a:latin typeface="Times New Roman" panose="02020603050405020304" pitchFamily="18" charset="0"/>
                <a:ea typeface="Times New Roman" panose="02020603050405020304" pitchFamily="18" charset="0"/>
              </a:rPr>
              <a:t>K-nearest </a:t>
            </a:r>
            <a:r>
              <a:rPr lang="en-IN" sz="1800" dirty="0" err="1">
                <a:solidFill>
                  <a:schemeClr val="bg1"/>
                </a:solidFill>
                <a:effectLst/>
                <a:latin typeface="Times New Roman" panose="02020603050405020304" pitchFamily="18" charset="0"/>
                <a:ea typeface="Times New Roman" panose="02020603050405020304" pitchFamily="18" charset="0"/>
              </a:rPr>
              <a:t>neighbors</a:t>
            </a:r>
            <a:r>
              <a:rPr lang="en-IN" sz="1800" dirty="0">
                <a:solidFill>
                  <a:schemeClr val="bg1"/>
                </a:solidFill>
                <a:effectLst/>
                <a:latin typeface="Times New Roman" panose="02020603050405020304" pitchFamily="18" charset="0"/>
                <a:ea typeface="Times New Roman" panose="02020603050405020304" pitchFamily="18" charset="0"/>
              </a:rPr>
              <a:t> (KNN) algorithm is a type of supervised ML algorithm which can be used for both classification as well as regression predictive problems. However, it is mainly used for classification predictive problems in industry. The following two properties would define KNN well –</a:t>
            </a:r>
          </a:p>
          <a:p>
            <a:pPr marL="342900" marR="30480" lvl="0" indent="-342900" algn="just">
              <a:spcBef>
                <a:spcPts val="600"/>
              </a:spcBef>
              <a:spcAft>
                <a:spcPts val="720"/>
              </a:spcAft>
              <a:buSzPts val="1000"/>
              <a:buFont typeface="Symbol" panose="05050102010706020507" pitchFamily="18" charset="2"/>
              <a:buChar char=""/>
              <a:tabLst>
                <a:tab pos="457200" algn="l"/>
              </a:tabLst>
            </a:pPr>
            <a:r>
              <a:rPr lang="en-IN" sz="1800" dirty="0">
                <a:solidFill>
                  <a:schemeClr val="bg1"/>
                </a:solidFill>
                <a:effectLst/>
                <a:latin typeface="Times New Roman" panose="02020603050405020304" pitchFamily="18" charset="0"/>
                <a:ea typeface="Times New Roman" panose="02020603050405020304" pitchFamily="18" charset="0"/>
              </a:rPr>
              <a:t>Lazy learning algorithm – KNN is a lazy learning algorithm because it does not have a specialized training phase and uses all the data for training while classification.</a:t>
            </a:r>
          </a:p>
          <a:p>
            <a:pPr marL="342900" marR="30480" lvl="0" indent="-342900" algn="just">
              <a:spcBef>
                <a:spcPts val="600"/>
              </a:spcBef>
              <a:spcAft>
                <a:spcPts val="720"/>
              </a:spcAft>
              <a:buSzPts val="1000"/>
              <a:buFont typeface="Symbol" panose="05050102010706020507" pitchFamily="18" charset="2"/>
              <a:buChar char=""/>
              <a:tabLst>
                <a:tab pos="457200" algn="l"/>
              </a:tabLst>
            </a:pPr>
            <a:r>
              <a:rPr lang="en-IN" sz="1800" dirty="0">
                <a:solidFill>
                  <a:schemeClr val="bg1"/>
                </a:solidFill>
                <a:effectLst/>
                <a:latin typeface="Times New Roman" panose="02020603050405020304" pitchFamily="18" charset="0"/>
                <a:ea typeface="Times New Roman" panose="02020603050405020304" pitchFamily="18" charset="0"/>
              </a:rPr>
              <a:t>Non-parametric learning algorithm – KNN is also a non-parametric learning algorithm because it doesn’t assume anything about the underlying data.</a:t>
            </a:r>
          </a:p>
          <a:p>
            <a:endParaRPr lang="en-IN" sz="2000" u="sng" dirty="0">
              <a:solidFill>
                <a:schemeClr val="bg1"/>
              </a:solidFill>
            </a:endParaRPr>
          </a:p>
        </p:txBody>
      </p:sp>
      <p:pic>
        <p:nvPicPr>
          <p:cNvPr id="4" name="Picture 3">
            <a:extLst>
              <a:ext uri="{FF2B5EF4-FFF2-40B4-BE49-F238E27FC236}">
                <a16:creationId xmlns:a16="http://schemas.microsoft.com/office/drawing/2014/main" id="{4D88D655-8FB3-4B63-BC38-464E6B02D69A}"/>
              </a:ext>
            </a:extLst>
          </p:cNvPr>
          <p:cNvPicPr>
            <a:picLocks noChangeAspect="1"/>
          </p:cNvPicPr>
          <p:nvPr/>
        </p:nvPicPr>
        <p:blipFill>
          <a:blip r:embed="rId3"/>
          <a:stretch>
            <a:fillRect/>
          </a:stretch>
        </p:blipFill>
        <p:spPr>
          <a:xfrm>
            <a:off x="7586696" y="96771"/>
            <a:ext cx="3090941" cy="2060627"/>
          </a:xfrm>
          <a:prstGeom prst="rect">
            <a:avLst/>
          </a:prstGeom>
        </p:spPr>
      </p:pic>
      <p:pic>
        <p:nvPicPr>
          <p:cNvPr id="5" name="Picture 4">
            <a:extLst>
              <a:ext uri="{FF2B5EF4-FFF2-40B4-BE49-F238E27FC236}">
                <a16:creationId xmlns:a16="http://schemas.microsoft.com/office/drawing/2014/main" id="{39479304-F1D4-440D-AA07-83F9E80A284E}"/>
              </a:ext>
            </a:extLst>
          </p:cNvPr>
          <p:cNvPicPr>
            <a:picLocks noChangeAspect="1"/>
          </p:cNvPicPr>
          <p:nvPr/>
        </p:nvPicPr>
        <p:blipFill>
          <a:blip r:embed="rId4"/>
          <a:stretch>
            <a:fillRect/>
          </a:stretch>
        </p:blipFill>
        <p:spPr>
          <a:xfrm>
            <a:off x="7467622" y="3414126"/>
            <a:ext cx="3198875" cy="2095387"/>
          </a:xfrm>
          <a:prstGeom prst="rect">
            <a:avLst/>
          </a:prstGeom>
        </p:spPr>
      </p:pic>
      <p:sp>
        <p:nvSpPr>
          <p:cNvPr id="7" name="TextBox 6">
            <a:extLst>
              <a:ext uri="{FF2B5EF4-FFF2-40B4-BE49-F238E27FC236}">
                <a16:creationId xmlns:a16="http://schemas.microsoft.com/office/drawing/2014/main" id="{71A3A5A1-A5C5-49E0-8473-70EAD24E14BC}"/>
              </a:ext>
            </a:extLst>
          </p:cNvPr>
          <p:cNvSpPr txBox="1"/>
          <p:nvPr/>
        </p:nvSpPr>
        <p:spPr>
          <a:xfrm flipH="1">
            <a:off x="6240890" y="2213797"/>
            <a:ext cx="5797229" cy="1200329"/>
          </a:xfrm>
          <a:prstGeom prst="rect">
            <a:avLst/>
          </a:prstGeom>
          <a:noFill/>
        </p:spPr>
        <p:txBody>
          <a:bodyPr wrap="square" rtlCol="0">
            <a:spAutoFit/>
          </a:bodyPr>
          <a:lstStyle/>
          <a:p>
            <a:r>
              <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Now, we need to classify new data point with black dot (at point 60,60) into blue or red class. We are assuming K = 3 i.e. it would find three nearest data points. It is shown in the next diagram.</a:t>
            </a:r>
            <a:endParaRPr lang="en-IN" dirty="0">
              <a:solidFill>
                <a:schemeClr val="bg1"/>
              </a:solidFill>
            </a:endParaRPr>
          </a:p>
        </p:txBody>
      </p:sp>
      <p:sp>
        <p:nvSpPr>
          <p:cNvPr id="8" name="TextBox 7">
            <a:extLst>
              <a:ext uri="{FF2B5EF4-FFF2-40B4-BE49-F238E27FC236}">
                <a16:creationId xmlns:a16="http://schemas.microsoft.com/office/drawing/2014/main" id="{813B5E9B-1EED-459B-8638-615767873C0E}"/>
              </a:ext>
            </a:extLst>
          </p:cNvPr>
          <p:cNvSpPr txBox="1"/>
          <p:nvPr/>
        </p:nvSpPr>
        <p:spPr>
          <a:xfrm>
            <a:off x="6513253" y="5560380"/>
            <a:ext cx="5237825" cy="1200329"/>
          </a:xfrm>
          <a:prstGeom prst="rect">
            <a:avLst/>
          </a:prstGeom>
          <a:noFill/>
        </p:spPr>
        <p:txBody>
          <a:bodyPr wrap="square" rtlCol="0">
            <a:spAutoFit/>
          </a:bodyPr>
          <a:lstStyle/>
          <a:p>
            <a:pPr marL="30480" marR="30480" algn="just">
              <a:spcBef>
                <a:spcPts val="600"/>
              </a:spcBef>
              <a:spcAft>
                <a:spcPts val="720"/>
              </a:spcAft>
            </a:pPr>
            <a:r>
              <a:rPr lang="en-IN" sz="1800" dirty="0">
                <a:solidFill>
                  <a:schemeClr val="bg1"/>
                </a:solidFill>
                <a:effectLst/>
                <a:latin typeface="Times New Roman" panose="02020603050405020304" pitchFamily="18" charset="0"/>
                <a:ea typeface="Times New Roman" panose="02020603050405020304" pitchFamily="18" charset="0"/>
              </a:rPr>
              <a:t>We can see in the above diagram the three nearest </a:t>
            </a:r>
            <a:r>
              <a:rPr lang="en-IN" sz="1800" dirty="0" err="1">
                <a:solidFill>
                  <a:schemeClr val="bg1"/>
                </a:solidFill>
                <a:effectLst/>
                <a:latin typeface="Times New Roman" panose="02020603050405020304" pitchFamily="18" charset="0"/>
                <a:ea typeface="Times New Roman" panose="02020603050405020304" pitchFamily="18" charset="0"/>
              </a:rPr>
              <a:t>neighbors</a:t>
            </a:r>
            <a:r>
              <a:rPr lang="en-IN" sz="1800" dirty="0">
                <a:solidFill>
                  <a:schemeClr val="bg1"/>
                </a:solidFill>
                <a:effectLst/>
                <a:latin typeface="Times New Roman" panose="02020603050405020304" pitchFamily="18" charset="0"/>
                <a:ea typeface="Times New Roman" panose="02020603050405020304" pitchFamily="18" charset="0"/>
              </a:rPr>
              <a:t> of the data point with black dot. Among those three, two of them lies in Red class hence the black dot will also be assigned in red class</a:t>
            </a:r>
            <a:r>
              <a:rPr lang="en-IN" sz="1800" dirty="0">
                <a:solidFill>
                  <a:srgbClr val="000000"/>
                </a:solidFill>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629331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BE918C-65A2-4D35-9931-35AAE0A5C3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A96F5EA0-4BF6-4B02-ADE1-BFA24047BB8C}"/>
              </a:ext>
            </a:extLst>
          </p:cNvPr>
          <p:cNvSpPr txBox="1"/>
          <p:nvPr/>
        </p:nvSpPr>
        <p:spPr>
          <a:xfrm>
            <a:off x="177554" y="177553"/>
            <a:ext cx="6676008" cy="6474336"/>
          </a:xfrm>
          <a:prstGeom prst="rect">
            <a:avLst/>
          </a:prstGeom>
          <a:noFill/>
        </p:spPr>
        <p:txBody>
          <a:bodyPr wrap="square" rtlCol="0">
            <a:spAutoFit/>
          </a:bodyPr>
          <a:lstStyle/>
          <a:p>
            <a:pPr algn="just">
              <a:lnSpc>
                <a:spcPct val="107000"/>
              </a:lnSpc>
              <a:spcAft>
                <a:spcPts val="800"/>
              </a:spcAft>
            </a:pPr>
            <a:r>
              <a:rPr lang="en-US" sz="2000" b="1" u="sng"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NLP</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Language is a method of communication with the help of which we can speak, read and write. Natural Language Processing (NLP) is a subfield of Computer Science that deals with Artificial Intelligence (AI), which enables computers to understand and process human language.</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0480" marR="30480" algn="just">
              <a:spcBef>
                <a:spcPts val="600"/>
              </a:spcBef>
              <a:spcAft>
                <a:spcPts val="720"/>
              </a:spcAft>
            </a:pPr>
            <a:r>
              <a:rPr lang="en-IN" sz="1800" dirty="0">
                <a:solidFill>
                  <a:schemeClr val="bg1"/>
                </a:solidFill>
                <a:effectLst/>
                <a:latin typeface="Times New Roman" panose="02020603050405020304" pitchFamily="18" charset="0"/>
                <a:ea typeface="Times New Roman" panose="02020603050405020304" pitchFamily="18" charset="0"/>
              </a:rPr>
              <a:t>Language is a method of communication with the help of which we can speak, read and write. For example, we think, we make decisions, plans and more in natural language; precisely, in words. However, the big question that confronts us in this AI era is that can we communicate in a similar manner with computers. In other words, can human beings communicate with computers in their natural language? It is a challenge for us to develop NLP applications because computers need structured data, but human speech is unstructured and often ambiguous in nature.</a:t>
            </a:r>
          </a:p>
          <a:p>
            <a:pPr marL="30480" marR="30480" algn="just">
              <a:spcBef>
                <a:spcPts val="600"/>
              </a:spcBef>
              <a:spcAft>
                <a:spcPts val="720"/>
              </a:spcAft>
            </a:pPr>
            <a:r>
              <a:rPr lang="en-IN" sz="1800" dirty="0">
                <a:solidFill>
                  <a:schemeClr val="bg1"/>
                </a:solidFill>
                <a:effectLst/>
                <a:latin typeface="Times New Roman" panose="02020603050405020304" pitchFamily="18" charset="0"/>
                <a:ea typeface="Times New Roman" panose="02020603050405020304" pitchFamily="18" charset="0"/>
              </a:rPr>
              <a:t>In this sense, we can say that Natural Language Processing (NLP) is the sub-field of Computer Science especially Artificial Intelligence (AI) that is concerned about enabling computers to understand and process human language. Technically, the main task of NLP would be to program computers for </a:t>
            </a:r>
            <a:r>
              <a:rPr lang="en-IN" sz="1800" dirty="0" err="1">
                <a:solidFill>
                  <a:schemeClr val="bg1"/>
                </a:solidFill>
                <a:effectLst/>
                <a:latin typeface="Times New Roman" panose="02020603050405020304" pitchFamily="18" charset="0"/>
                <a:ea typeface="Times New Roman" panose="02020603050405020304" pitchFamily="18" charset="0"/>
              </a:rPr>
              <a:t>analyzing</a:t>
            </a:r>
            <a:r>
              <a:rPr lang="en-IN" sz="1800" dirty="0">
                <a:solidFill>
                  <a:schemeClr val="bg1"/>
                </a:solidFill>
                <a:effectLst/>
                <a:latin typeface="Times New Roman" panose="02020603050405020304" pitchFamily="18" charset="0"/>
                <a:ea typeface="Times New Roman" panose="02020603050405020304" pitchFamily="18" charset="0"/>
              </a:rPr>
              <a:t> and processing huge amount of natural language data.</a:t>
            </a:r>
          </a:p>
        </p:txBody>
      </p:sp>
      <p:pic>
        <p:nvPicPr>
          <p:cNvPr id="4" name="Picture 3">
            <a:extLst>
              <a:ext uri="{FF2B5EF4-FFF2-40B4-BE49-F238E27FC236}">
                <a16:creationId xmlns:a16="http://schemas.microsoft.com/office/drawing/2014/main" id="{0E5756D6-162E-4A7B-9D97-83507D3D5E9E}"/>
              </a:ext>
            </a:extLst>
          </p:cNvPr>
          <p:cNvPicPr>
            <a:picLocks noChangeAspect="1"/>
          </p:cNvPicPr>
          <p:nvPr/>
        </p:nvPicPr>
        <p:blipFill>
          <a:blip r:embed="rId3"/>
          <a:stretch>
            <a:fillRect/>
          </a:stretch>
        </p:blipFill>
        <p:spPr>
          <a:xfrm>
            <a:off x="7031116" y="283867"/>
            <a:ext cx="4918228" cy="6134687"/>
          </a:xfrm>
          <a:prstGeom prst="rect">
            <a:avLst/>
          </a:prstGeom>
        </p:spPr>
      </p:pic>
    </p:spTree>
    <p:extLst>
      <p:ext uri="{BB962C8B-B14F-4D97-AF65-F5344CB8AC3E}">
        <p14:creationId xmlns:p14="http://schemas.microsoft.com/office/powerpoint/2010/main" val="3096507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BE918C-65A2-4D35-9931-35AAE0A5C3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E0795140-5BCB-428B-8AA8-27D3FE75B32E}"/>
              </a:ext>
            </a:extLst>
          </p:cNvPr>
          <p:cNvSpPr txBox="1"/>
          <p:nvPr/>
        </p:nvSpPr>
        <p:spPr>
          <a:xfrm>
            <a:off x="390618" y="470517"/>
            <a:ext cx="5335480" cy="6560899"/>
          </a:xfrm>
          <a:prstGeom prst="rect">
            <a:avLst/>
          </a:prstGeom>
          <a:noFill/>
        </p:spPr>
        <p:txBody>
          <a:bodyPr wrap="square" rtlCol="0">
            <a:spAutoFit/>
          </a:bodyPr>
          <a:lstStyle/>
          <a:p>
            <a:pPr algn="just">
              <a:lnSpc>
                <a:spcPts val="2400"/>
              </a:lnSpc>
              <a:spcBef>
                <a:spcPts val="2400"/>
              </a:spcBef>
            </a:pPr>
            <a:r>
              <a:rPr lang="en-IN" sz="2000" b="1" u="sng" spc="-5" dirty="0">
                <a:solidFill>
                  <a:schemeClr val="bg1"/>
                </a:solidFill>
                <a:effectLst/>
                <a:latin typeface="Times New Roman" panose="02020603050405020304" pitchFamily="18" charset="0"/>
                <a:ea typeface="Times New Roman" panose="02020603050405020304" pitchFamily="18" charset="0"/>
              </a:rPr>
              <a:t>Isolation Forest :</a:t>
            </a:r>
            <a:endParaRPr lang="en-IN" sz="2000" u="sng" dirty="0">
              <a:solidFill>
                <a:schemeClr val="bg1"/>
              </a:solidFill>
              <a:effectLst/>
              <a:latin typeface="Times New Roman" panose="02020603050405020304" pitchFamily="18" charset="0"/>
              <a:ea typeface="Times New Roman" panose="02020603050405020304" pitchFamily="18" charset="0"/>
            </a:endParaRPr>
          </a:p>
          <a:p>
            <a:pPr algn="just">
              <a:lnSpc>
                <a:spcPts val="2400"/>
              </a:lnSpc>
              <a:spcBef>
                <a:spcPts val="2400"/>
              </a:spcBef>
            </a:pPr>
            <a:r>
              <a:rPr lang="en-IN" sz="2000" spc="-5" dirty="0">
                <a:solidFill>
                  <a:schemeClr val="bg1"/>
                </a:solidFill>
                <a:effectLst/>
                <a:latin typeface="Times New Roman" panose="02020603050405020304" pitchFamily="18" charset="0"/>
                <a:ea typeface="Times New Roman" panose="02020603050405020304" pitchFamily="18" charset="0"/>
              </a:rPr>
              <a:t>A sudden spike or dip in a metric is an </a:t>
            </a:r>
            <a:r>
              <a:rPr lang="en-IN" sz="2000" b="1" spc="-5" dirty="0">
                <a:solidFill>
                  <a:schemeClr val="bg1"/>
                </a:solidFill>
                <a:effectLst/>
                <a:latin typeface="Times New Roman" panose="02020603050405020304" pitchFamily="18" charset="0"/>
                <a:ea typeface="Times New Roman" panose="02020603050405020304" pitchFamily="18" charset="0"/>
              </a:rPr>
              <a:t>anomalous</a:t>
            </a:r>
            <a:r>
              <a:rPr lang="en-IN" sz="2000" spc="-5" dirty="0">
                <a:solidFill>
                  <a:schemeClr val="bg1"/>
                </a:solidFill>
                <a:effectLst/>
                <a:latin typeface="Times New Roman" panose="02020603050405020304" pitchFamily="18" charset="0"/>
                <a:ea typeface="Times New Roman" panose="02020603050405020304" pitchFamily="18" charset="0"/>
              </a:rPr>
              <a:t> </a:t>
            </a:r>
            <a:r>
              <a:rPr lang="en-IN" sz="2000" spc="-5" dirty="0" err="1">
                <a:solidFill>
                  <a:schemeClr val="bg1"/>
                </a:solidFill>
                <a:effectLst/>
                <a:latin typeface="Times New Roman" panose="02020603050405020304" pitchFamily="18" charset="0"/>
                <a:ea typeface="Times New Roman" panose="02020603050405020304" pitchFamily="18" charset="0"/>
              </a:rPr>
              <a:t>behavior</a:t>
            </a:r>
            <a:r>
              <a:rPr lang="en-IN" sz="2000" spc="-5" dirty="0">
                <a:solidFill>
                  <a:schemeClr val="bg1"/>
                </a:solidFill>
                <a:effectLst/>
                <a:latin typeface="Times New Roman" panose="02020603050405020304" pitchFamily="18" charset="0"/>
                <a:ea typeface="Times New Roman" panose="02020603050405020304" pitchFamily="18" charset="0"/>
              </a:rPr>
              <a:t> and both the cases needs attention. Detection of anomaly can be solved by supervised learning algorithms if we have information on anomalous </a:t>
            </a:r>
            <a:r>
              <a:rPr lang="en-IN" sz="2000" spc="-5" dirty="0" err="1">
                <a:solidFill>
                  <a:schemeClr val="bg1"/>
                </a:solidFill>
                <a:effectLst/>
                <a:latin typeface="Times New Roman" panose="02020603050405020304" pitchFamily="18" charset="0"/>
                <a:ea typeface="Times New Roman" panose="02020603050405020304" pitchFamily="18" charset="0"/>
              </a:rPr>
              <a:t>behavior</a:t>
            </a:r>
            <a:r>
              <a:rPr lang="en-IN" sz="2000" spc="-5" dirty="0">
                <a:solidFill>
                  <a:schemeClr val="bg1"/>
                </a:solidFill>
                <a:effectLst/>
                <a:latin typeface="Times New Roman" panose="02020603050405020304" pitchFamily="18" charset="0"/>
                <a:ea typeface="Times New Roman" panose="02020603050405020304" pitchFamily="18" charset="0"/>
              </a:rPr>
              <a:t> before </a:t>
            </a:r>
            <a:r>
              <a:rPr lang="en-IN" sz="2000" spc="-5" dirty="0" err="1">
                <a:solidFill>
                  <a:schemeClr val="bg1"/>
                </a:solidFill>
                <a:effectLst/>
                <a:latin typeface="Times New Roman" panose="02020603050405020304" pitchFamily="18" charset="0"/>
                <a:ea typeface="Times New Roman" panose="02020603050405020304" pitchFamily="18" charset="0"/>
              </a:rPr>
              <a:t>modeling</a:t>
            </a:r>
            <a:r>
              <a:rPr lang="en-IN" sz="2000" spc="-5" dirty="0">
                <a:solidFill>
                  <a:schemeClr val="bg1"/>
                </a:solidFill>
                <a:effectLst/>
                <a:latin typeface="Times New Roman" panose="02020603050405020304" pitchFamily="18" charset="0"/>
                <a:ea typeface="Times New Roman" panose="02020603050405020304" pitchFamily="18" charset="0"/>
              </a:rPr>
              <a:t>, but initially without feedback its difficult to identify that points. So we model this as an </a:t>
            </a:r>
            <a:r>
              <a:rPr lang="en-IN" sz="2000" b="1" spc="-5" dirty="0">
                <a:solidFill>
                  <a:schemeClr val="bg1"/>
                </a:solidFill>
                <a:effectLst/>
                <a:latin typeface="Times New Roman" panose="02020603050405020304" pitchFamily="18" charset="0"/>
                <a:ea typeface="Times New Roman" panose="02020603050405020304" pitchFamily="18" charset="0"/>
              </a:rPr>
              <a:t>unsupervised</a:t>
            </a:r>
            <a:r>
              <a:rPr lang="en-IN" sz="2000" spc="-5" dirty="0">
                <a:solidFill>
                  <a:schemeClr val="bg1"/>
                </a:solidFill>
                <a:effectLst/>
                <a:latin typeface="Times New Roman" panose="02020603050405020304" pitchFamily="18" charset="0"/>
                <a:ea typeface="Times New Roman" panose="02020603050405020304" pitchFamily="18" charset="0"/>
              </a:rPr>
              <a:t> problem using algorithms like </a:t>
            </a:r>
            <a:r>
              <a:rPr lang="en-IN" sz="2000" b="1" spc="-5" dirty="0">
                <a:solidFill>
                  <a:schemeClr val="bg1"/>
                </a:solidFill>
                <a:effectLst/>
                <a:latin typeface="Times New Roman" panose="02020603050405020304" pitchFamily="18" charset="0"/>
                <a:ea typeface="Times New Roman" panose="02020603050405020304" pitchFamily="18" charset="0"/>
              </a:rPr>
              <a:t>Isolation </a:t>
            </a:r>
            <a:r>
              <a:rPr lang="en-IN" sz="2000" b="1" spc="-5" dirty="0" err="1">
                <a:solidFill>
                  <a:schemeClr val="bg1"/>
                </a:solidFill>
                <a:effectLst/>
                <a:latin typeface="Times New Roman" panose="02020603050405020304" pitchFamily="18" charset="0"/>
                <a:ea typeface="Times New Roman" panose="02020603050405020304" pitchFamily="18" charset="0"/>
              </a:rPr>
              <a:t>Forest</a:t>
            </a:r>
            <a:r>
              <a:rPr lang="en-IN" sz="2000" spc="-5" dirty="0" err="1">
                <a:solidFill>
                  <a:schemeClr val="bg1"/>
                </a:solidFill>
                <a:effectLst/>
                <a:latin typeface="Times New Roman" panose="02020603050405020304" pitchFamily="18" charset="0"/>
                <a:ea typeface="Times New Roman" panose="02020603050405020304" pitchFamily="18" charset="0"/>
              </a:rPr>
              <a:t>,One</a:t>
            </a:r>
            <a:r>
              <a:rPr lang="en-IN" sz="2000" spc="-5" dirty="0">
                <a:solidFill>
                  <a:schemeClr val="bg1"/>
                </a:solidFill>
                <a:effectLst/>
                <a:latin typeface="Times New Roman" panose="02020603050405020304" pitchFamily="18" charset="0"/>
                <a:ea typeface="Times New Roman" panose="02020603050405020304" pitchFamily="18" charset="0"/>
              </a:rPr>
              <a:t> class SVM and LSTM. Here we are identifying anomalies using isolation forest.</a:t>
            </a:r>
            <a:endParaRPr lang="en-IN" sz="2000" dirty="0">
              <a:solidFill>
                <a:schemeClr val="bg1"/>
              </a:solidFill>
              <a:effectLst/>
              <a:latin typeface="Times New Roman" panose="02020603050405020304" pitchFamily="18" charset="0"/>
              <a:ea typeface="Times New Roman" panose="02020603050405020304" pitchFamily="18" charset="0"/>
            </a:endParaRPr>
          </a:p>
          <a:p>
            <a:pPr algn="just">
              <a:lnSpc>
                <a:spcPts val="2400"/>
              </a:lnSpc>
              <a:spcBef>
                <a:spcPts val="2400"/>
              </a:spcBef>
            </a:pPr>
            <a:r>
              <a:rPr lang="en-IN" sz="2000" spc="-5" dirty="0">
                <a:solidFill>
                  <a:schemeClr val="bg1"/>
                </a:solidFill>
                <a:effectLst/>
                <a:latin typeface="Times New Roman" panose="02020603050405020304" pitchFamily="18" charset="0"/>
                <a:ea typeface="Times New Roman" panose="02020603050405020304" pitchFamily="18" charset="0"/>
              </a:rPr>
              <a:t>The data here is for a </a:t>
            </a:r>
            <a:r>
              <a:rPr lang="en-IN" sz="2000" b="1" spc="-5" dirty="0">
                <a:solidFill>
                  <a:schemeClr val="bg1"/>
                </a:solidFill>
                <a:effectLst/>
                <a:latin typeface="Times New Roman" panose="02020603050405020304" pitchFamily="18" charset="0"/>
                <a:ea typeface="Times New Roman" panose="02020603050405020304" pitchFamily="18" charset="0"/>
              </a:rPr>
              <a:t>use case</a:t>
            </a:r>
            <a:r>
              <a:rPr lang="en-IN" sz="2000" spc="-5" dirty="0">
                <a:solidFill>
                  <a:schemeClr val="bg1"/>
                </a:solidFill>
                <a:effectLst/>
                <a:latin typeface="Times New Roman" panose="02020603050405020304" pitchFamily="18" charset="0"/>
                <a:ea typeface="Times New Roman" panose="02020603050405020304" pitchFamily="18" charset="0"/>
              </a:rPr>
              <a:t>(</a:t>
            </a:r>
            <a:r>
              <a:rPr lang="en-IN" sz="2000" spc="-5" dirty="0" err="1">
                <a:solidFill>
                  <a:schemeClr val="bg1"/>
                </a:solidFill>
                <a:effectLst/>
                <a:latin typeface="Times New Roman" panose="02020603050405020304" pitchFamily="18" charset="0"/>
                <a:ea typeface="Times New Roman" panose="02020603050405020304" pitchFamily="18" charset="0"/>
              </a:rPr>
              <a:t>eg</a:t>
            </a:r>
            <a:r>
              <a:rPr lang="en-IN" sz="2000" spc="-5" dirty="0">
                <a:solidFill>
                  <a:schemeClr val="bg1"/>
                </a:solidFill>
                <a:effectLst/>
                <a:latin typeface="Times New Roman" panose="02020603050405020304" pitchFamily="18" charset="0"/>
                <a:ea typeface="Times New Roman" panose="02020603050405020304" pitchFamily="18" charset="0"/>
              </a:rPr>
              <a:t> revenue, traffic etc ) is at a day level with 12 metrics. We have to identify first if there is an anomaly at a use case level. Then for better actionability, we </a:t>
            </a:r>
            <a:r>
              <a:rPr lang="en-IN" sz="2000" b="1" spc="-5" dirty="0">
                <a:solidFill>
                  <a:schemeClr val="bg1"/>
                </a:solidFill>
                <a:effectLst/>
                <a:latin typeface="Times New Roman" panose="02020603050405020304" pitchFamily="18" charset="0"/>
                <a:ea typeface="Times New Roman" panose="02020603050405020304" pitchFamily="18" charset="0"/>
              </a:rPr>
              <a:t>drill down</a:t>
            </a:r>
            <a:r>
              <a:rPr lang="en-IN" sz="2000" spc="-5" dirty="0">
                <a:solidFill>
                  <a:schemeClr val="bg1"/>
                </a:solidFill>
                <a:effectLst/>
                <a:latin typeface="Times New Roman" panose="02020603050405020304" pitchFamily="18" charset="0"/>
                <a:ea typeface="Times New Roman" panose="02020603050405020304" pitchFamily="18" charset="0"/>
              </a:rPr>
              <a:t> to individual metrics and identify anomalies in them.</a:t>
            </a:r>
            <a:endParaRPr lang="en-IN" sz="2000" dirty="0">
              <a:solidFill>
                <a:schemeClr val="bg1"/>
              </a:solidFill>
              <a:effectLst/>
              <a:latin typeface="Times New Roman" panose="02020603050405020304" pitchFamily="18" charset="0"/>
              <a:ea typeface="Times New Roman" panose="02020603050405020304" pitchFamily="18" charset="0"/>
            </a:endParaRPr>
          </a:p>
          <a:p>
            <a:pPr algn="just">
              <a:lnSpc>
                <a:spcPct val="107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8275EE3-DE15-47DA-BDDB-19DC6EE7CDDE}"/>
              </a:ext>
            </a:extLst>
          </p:cNvPr>
          <p:cNvPicPr>
            <a:picLocks noChangeAspect="1"/>
          </p:cNvPicPr>
          <p:nvPr/>
        </p:nvPicPr>
        <p:blipFill>
          <a:blip r:embed="rId3"/>
          <a:stretch>
            <a:fillRect/>
          </a:stretch>
        </p:blipFill>
        <p:spPr>
          <a:xfrm>
            <a:off x="6116716" y="1525658"/>
            <a:ext cx="5724640" cy="4090771"/>
          </a:xfrm>
          <a:prstGeom prst="rect">
            <a:avLst/>
          </a:prstGeom>
        </p:spPr>
      </p:pic>
    </p:spTree>
    <p:extLst>
      <p:ext uri="{BB962C8B-B14F-4D97-AF65-F5344CB8AC3E}">
        <p14:creationId xmlns:p14="http://schemas.microsoft.com/office/powerpoint/2010/main" val="20779602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BE918C-65A2-4D35-9931-35AAE0A5C3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E0795140-5BCB-428B-8AA8-27D3FE75B32E}"/>
              </a:ext>
            </a:extLst>
          </p:cNvPr>
          <p:cNvSpPr txBox="1"/>
          <p:nvPr/>
        </p:nvSpPr>
        <p:spPr>
          <a:xfrm>
            <a:off x="254493" y="571711"/>
            <a:ext cx="11683013" cy="5714578"/>
          </a:xfrm>
          <a:prstGeom prst="rect">
            <a:avLst/>
          </a:prstGeom>
          <a:noFill/>
        </p:spPr>
        <p:txBody>
          <a:bodyPr wrap="square" rtlCol="0">
            <a:spAutoFit/>
          </a:bodyPr>
          <a:lstStyle/>
          <a:p>
            <a:pPr algn="just">
              <a:lnSpc>
                <a:spcPct val="107000"/>
              </a:lnSpc>
              <a:spcAft>
                <a:spcPts val="800"/>
              </a:spcAft>
            </a:pPr>
            <a:r>
              <a:rPr lang="en-US" sz="2800" b="1" u="sng" dirty="0">
                <a:solidFill>
                  <a:schemeClr val="bg1"/>
                </a:solidFill>
                <a:effectLst/>
                <a:latin typeface="Times New Roman" panose="02020603050405020304" pitchFamily="18" charset="0"/>
                <a:ea typeface="Times New Roman" panose="02020603050405020304" pitchFamily="18" charset="0"/>
              </a:rPr>
              <a:t>CONCLUSION:</a:t>
            </a:r>
          </a:p>
          <a:p>
            <a:pPr algn="just">
              <a:lnSpc>
                <a:spcPct val="107000"/>
              </a:lnSpc>
              <a:spcAft>
                <a:spcPts val="800"/>
              </a:spcAft>
            </a:pPr>
            <a:endParaRPr lang="en-US" sz="2800" b="1" u="sng"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000" dirty="0">
                <a:solidFill>
                  <a:schemeClr val="bg1"/>
                </a:solidFill>
                <a:effectLst/>
                <a:latin typeface="Times New Roman" panose="02020603050405020304" pitchFamily="18" charset="0"/>
                <a:ea typeface="Times New Roman" panose="02020603050405020304" pitchFamily="18" charset="0"/>
              </a:rPr>
              <a:t>The proposed work is designed to develop a real time system to detect, recognize and classify human face. The classified expressions are represented in seven states as shown in above results. The </a:t>
            </a:r>
            <a:r>
              <a:rPr lang="en-US" sz="2000" dirty="0" err="1">
                <a:solidFill>
                  <a:schemeClr val="bg1"/>
                </a:solidFill>
                <a:effectLst/>
                <a:latin typeface="Times New Roman" panose="02020603050405020304" pitchFamily="18" charset="0"/>
                <a:ea typeface="Times New Roman" panose="02020603050405020304" pitchFamily="18" charset="0"/>
              </a:rPr>
              <a:t>softwares</a:t>
            </a:r>
            <a:r>
              <a:rPr lang="en-US" sz="2000" dirty="0">
                <a:solidFill>
                  <a:schemeClr val="bg1"/>
                </a:solidFill>
                <a:effectLst/>
                <a:latin typeface="Times New Roman" panose="02020603050405020304" pitchFamily="18" charset="0"/>
                <a:ea typeface="Times New Roman" panose="02020603050405020304" pitchFamily="18" charset="0"/>
              </a:rPr>
              <a:t> used to test the functionality are Anaconda and python 3.5. For Face detection viola jones and </a:t>
            </a:r>
            <a:r>
              <a:rPr lang="en-US" sz="2000" dirty="0" err="1">
                <a:solidFill>
                  <a:schemeClr val="bg1"/>
                </a:solidFill>
                <a:effectLst/>
                <a:latin typeface="Times New Roman" panose="02020603050405020304" pitchFamily="18" charset="0"/>
                <a:ea typeface="Times New Roman" panose="02020603050405020304" pitchFamily="18" charset="0"/>
              </a:rPr>
              <a:t>haar</a:t>
            </a:r>
            <a:r>
              <a:rPr lang="en-US" sz="2000" dirty="0">
                <a:solidFill>
                  <a:schemeClr val="bg1"/>
                </a:solidFill>
                <a:effectLst/>
                <a:latin typeface="Times New Roman" panose="02020603050405020304" pitchFamily="18" charset="0"/>
                <a:ea typeface="Times New Roman" panose="02020603050405020304" pitchFamily="18" charset="0"/>
              </a:rPr>
              <a:t> cascade algorithm was used. Similarly KDEF dataset and VGG 16 were used with convolution neural network model for face recognition and classification. The </a:t>
            </a:r>
            <a:r>
              <a:rPr lang="en-US" sz="2000" dirty="0" err="1">
                <a:solidFill>
                  <a:schemeClr val="bg1"/>
                </a:solidFill>
                <a:effectLst/>
                <a:latin typeface="Times New Roman" panose="02020603050405020304" pitchFamily="18" charset="0"/>
                <a:ea typeface="Times New Roman" panose="02020603050405020304" pitchFamily="18" charset="0"/>
              </a:rPr>
              <a:t>dlib</a:t>
            </a:r>
            <a:r>
              <a:rPr lang="en-US" sz="2000" dirty="0">
                <a:solidFill>
                  <a:schemeClr val="bg1"/>
                </a:solidFill>
                <a:effectLst/>
                <a:latin typeface="Times New Roman" panose="02020603050405020304" pitchFamily="18" charset="0"/>
                <a:ea typeface="Times New Roman" panose="02020603050405020304" pitchFamily="18" charset="0"/>
              </a:rPr>
              <a:t> and other libraries works in support with python programming. The performance measures are validated with the CNN model designed with an accuracy of 88%. However the results prove that the network architecture designed has better advancements than existing algorithms. This application is widely used in many areas such as education, industry, medical and electronics etc. VGG 16 and KDEF dataset is built to achieve face classification and recognition. The above seven facial expressions shows different conditions of a person. Some of the applications </a:t>
            </a:r>
            <a:r>
              <a:rPr lang="en-US" sz="2000" dirty="0" err="1">
                <a:solidFill>
                  <a:schemeClr val="bg1"/>
                </a:solidFill>
                <a:effectLst/>
                <a:latin typeface="Times New Roman" panose="02020603050405020304" pitchFamily="18" charset="0"/>
                <a:ea typeface="Times New Roman" panose="02020603050405020304" pitchFamily="18" charset="0"/>
              </a:rPr>
              <a:t>direclty</a:t>
            </a:r>
            <a:r>
              <a:rPr lang="en-US" sz="2000" dirty="0">
                <a:solidFill>
                  <a:schemeClr val="bg1"/>
                </a:solidFill>
                <a:effectLst/>
                <a:latin typeface="Times New Roman" panose="02020603050405020304" pitchFamily="18" charset="0"/>
                <a:ea typeface="Times New Roman" panose="02020603050405020304" pitchFamily="18" charset="0"/>
              </a:rPr>
              <a:t> related are Autism which can be helpful to interpret expressions of a person or child. The emotions of a student E-learning techniques could also be evaluated easily through the proposed work.</a:t>
            </a:r>
            <a:endParaRPr lang="en-IN" sz="2000" dirty="0">
              <a:solidFill>
                <a:schemeClr val="bg1"/>
              </a:solidFill>
              <a:effectLst/>
              <a:latin typeface="Times New Roman" panose="02020603050405020304" pitchFamily="18" charset="0"/>
              <a:ea typeface="Times New Roman" panose="02020603050405020304" pitchFamily="18" charset="0"/>
            </a:endParaRPr>
          </a:p>
          <a:p>
            <a:pPr algn="just">
              <a:lnSpc>
                <a:spcPct val="107000"/>
              </a:lnSpc>
              <a:spcAft>
                <a:spcPts val="800"/>
              </a:spcAft>
            </a:pPr>
            <a:endParaRPr lang="en-IN"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851227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BE918C-65A2-4D35-9931-35AAE0A5C39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E0795140-5BCB-428B-8AA8-27D3FE75B32E}"/>
              </a:ext>
            </a:extLst>
          </p:cNvPr>
          <p:cNvSpPr txBox="1"/>
          <p:nvPr/>
        </p:nvSpPr>
        <p:spPr>
          <a:xfrm>
            <a:off x="390618" y="470517"/>
            <a:ext cx="5335480" cy="405367"/>
          </a:xfrm>
          <a:prstGeom prst="rect">
            <a:avLst/>
          </a:prstGeom>
          <a:noFill/>
        </p:spPr>
        <p:txBody>
          <a:bodyPr wrap="square" rtlCol="0">
            <a:spAutoFit/>
          </a:bodyPr>
          <a:lstStyle/>
          <a:p>
            <a:pPr algn="just">
              <a:lnSpc>
                <a:spcPct val="107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B0DDF175-A66E-49DA-9472-7A568F1C3310}"/>
              </a:ext>
            </a:extLst>
          </p:cNvPr>
          <p:cNvSpPr txBox="1"/>
          <p:nvPr/>
        </p:nvSpPr>
        <p:spPr>
          <a:xfrm>
            <a:off x="3058358" y="2281561"/>
            <a:ext cx="6027938" cy="1323439"/>
          </a:xfrm>
          <a:prstGeom prst="rect">
            <a:avLst/>
          </a:prstGeom>
          <a:noFill/>
        </p:spPr>
        <p:txBody>
          <a:bodyPr wrap="square" rtlCol="0">
            <a:spAutoFit/>
          </a:bodyPr>
          <a:lstStyle/>
          <a:p>
            <a:r>
              <a:rPr lang="en-US" sz="8000" dirty="0">
                <a:solidFill>
                  <a:schemeClr val="bg1"/>
                </a:solidFill>
              </a:rPr>
              <a:t>THANK YOU !</a:t>
            </a:r>
            <a:endParaRPr lang="en-IN" sz="8000" dirty="0">
              <a:solidFill>
                <a:schemeClr val="bg1"/>
              </a:solidFill>
            </a:endParaRPr>
          </a:p>
        </p:txBody>
      </p:sp>
    </p:spTree>
    <p:extLst>
      <p:ext uri="{BB962C8B-B14F-4D97-AF65-F5344CB8AC3E}">
        <p14:creationId xmlns:p14="http://schemas.microsoft.com/office/powerpoint/2010/main" val="21807444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BE918C-65A2-4D35-9931-35AAE0A5C3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E0795140-5BCB-428B-8AA8-27D3FE75B32E}"/>
              </a:ext>
            </a:extLst>
          </p:cNvPr>
          <p:cNvSpPr txBox="1"/>
          <p:nvPr/>
        </p:nvSpPr>
        <p:spPr>
          <a:xfrm>
            <a:off x="390618" y="470517"/>
            <a:ext cx="5335480" cy="405367"/>
          </a:xfrm>
          <a:prstGeom prst="rect">
            <a:avLst/>
          </a:prstGeom>
          <a:noFill/>
        </p:spPr>
        <p:txBody>
          <a:bodyPr wrap="square" rtlCol="0">
            <a:spAutoFit/>
          </a:bodyPr>
          <a:lstStyle/>
          <a:p>
            <a:pPr algn="just">
              <a:lnSpc>
                <a:spcPct val="107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5778FC3F-9CE7-4771-8103-9456763CC48A}"/>
              </a:ext>
            </a:extLst>
          </p:cNvPr>
          <p:cNvSpPr txBox="1"/>
          <p:nvPr/>
        </p:nvSpPr>
        <p:spPr>
          <a:xfrm>
            <a:off x="3391270" y="2666612"/>
            <a:ext cx="7557856" cy="1107996"/>
          </a:xfrm>
          <a:prstGeom prst="rect">
            <a:avLst/>
          </a:prstGeom>
          <a:noFill/>
        </p:spPr>
        <p:txBody>
          <a:bodyPr wrap="square" rtlCol="0">
            <a:spAutoFit/>
          </a:bodyPr>
          <a:lstStyle/>
          <a:p>
            <a:r>
              <a:rPr lang="en-US" sz="6600" dirty="0">
                <a:solidFill>
                  <a:schemeClr val="bg1"/>
                </a:solidFill>
                <a:latin typeface="Bodoni Bd BT" panose="02070803080706020303" pitchFamily="18" charset="0"/>
              </a:rPr>
              <a:t>Any Queries ?</a:t>
            </a:r>
            <a:endParaRPr lang="en-IN" sz="6600" dirty="0">
              <a:solidFill>
                <a:schemeClr val="bg1"/>
              </a:solidFill>
              <a:latin typeface="Bodoni Bd BT" panose="02070803080706020303" pitchFamily="18" charset="0"/>
            </a:endParaRPr>
          </a:p>
        </p:txBody>
      </p:sp>
    </p:spTree>
    <p:extLst>
      <p:ext uri="{BB962C8B-B14F-4D97-AF65-F5344CB8AC3E}">
        <p14:creationId xmlns:p14="http://schemas.microsoft.com/office/powerpoint/2010/main" val="2501211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BE918C-65A2-4D35-9931-35AAE0A5C3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B56D9795-918B-4D5F-8548-CEDD59C63632}"/>
              </a:ext>
            </a:extLst>
          </p:cNvPr>
          <p:cNvSpPr txBox="1"/>
          <p:nvPr/>
        </p:nvSpPr>
        <p:spPr>
          <a:xfrm>
            <a:off x="798990" y="710212"/>
            <a:ext cx="5655076" cy="5693866"/>
          </a:xfrm>
          <a:prstGeom prst="rect">
            <a:avLst/>
          </a:prstGeom>
          <a:noFill/>
        </p:spPr>
        <p:txBody>
          <a:bodyPr wrap="square" rtlCol="0">
            <a:spAutoFit/>
          </a:bodyPr>
          <a:lstStyle/>
          <a:p>
            <a:r>
              <a:rPr lang="en-US" sz="2800" u="sng" dirty="0">
                <a:solidFill>
                  <a:schemeClr val="bg1">
                    <a:lumMod val="95000"/>
                  </a:schemeClr>
                </a:solidFill>
                <a:latin typeface="Bahnschrift" panose="020B0502040204020203" pitchFamily="34" charset="0"/>
              </a:rPr>
              <a:t>CONTENTS TO DISCUSSED:</a:t>
            </a:r>
          </a:p>
          <a:p>
            <a:r>
              <a:rPr lang="en-US" sz="2800" u="sng" dirty="0">
                <a:solidFill>
                  <a:schemeClr val="bg1">
                    <a:lumMod val="95000"/>
                  </a:schemeClr>
                </a:solidFill>
                <a:latin typeface="Bahnschrift" panose="020B0502040204020203" pitchFamily="34" charset="0"/>
              </a:rPr>
              <a:t>1. Abstract</a:t>
            </a:r>
          </a:p>
          <a:p>
            <a:r>
              <a:rPr lang="en-US" sz="2800" dirty="0">
                <a:solidFill>
                  <a:schemeClr val="bg1">
                    <a:lumMod val="95000"/>
                  </a:schemeClr>
                </a:solidFill>
                <a:latin typeface="Bahnschrift" panose="020B0502040204020203" pitchFamily="34" charset="0"/>
              </a:rPr>
              <a:t>2. Introduction</a:t>
            </a:r>
          </a:p>
          <a:p>
            <a:r>
              <a:rPr lang="en-IN" sz="2800" dirty="0">
                <a:solidFill>
                  <a:schemeClr val="bg1">
                    <a:lumMod val="95000"/>
                  </a:schemeClr>
                </a:solidFill>
                <a:latin typeface="Bahnschrift" panose="020B0502040204020203" pitchFamily="34" charset="0"/>
              </a:rPr>
              <a:t>3. Objectives</a:t>
            </a:r>
          </a:p>
          <a:p>
            <a:r>
              <a:rPr lang="en-IN" sz="2800" dirty="0">
                <a:solidFill>
                  <a:schemeClr val="bg1">
                    <a:lumMod val="95000"/>
                  </a:schemeClr>
                </a:solidFill>
                <a:latin typeface="Bahnschrift" panose="020B0502040204020203" pitchFamily="34" charset="0"/>
              </a:rPr>
              <a:t>4. Technology Platform Overview</a:t>
            </a:r>
          </a:p>
          <a:p>
            <a:r>
              <a:rPr lang="en-IN" sz="2800" dirty="0">
                <a:solidFill>
                  <a:schemeClr val="bg1">
                    <a:lumMod val="95000"/>
                  </a:schemeClr>
                </a:solidFill>
                <a:latin typeface="Bahnschrift" panose="020B0502040204020203" pitchFamily="34" charset="0"/>
              </a:rPr>
              <a:t>5. Application Features Overview</a:t>
            </a:r>
          </a:p>
          <a:p>
            <a:r>
              <a:rPr lang="en-IN" sz="2800" dirty="0">
                <a:solidFill>
                  <a:schemeClr val="bg1">
                    <a:lumMod val="95000"/>
                  </a:schemeClr>
                </a:solidFill>
                <a:latin typeface="Bahnschrift" panose="020B0502040204020203" pitchFamily="34" charset="0"/>
              </a:rPr>
              <a:t>6. Implementation</a:t>
            </a:r>
          </a:p>
          <a:p>
            <a:r>
              <a:rPr lang="en-IN" sz="2800" dirty="0">
                <a:solidFill>
                  <a:schemeClr val="bg1">
                    <a:lumMod val="95000"/>
                  </a:schemeClr>
                </a:solidFill>
                <a:latin typeface="Bahnschrift" panose="020B0502040204020203" pitchFamily="34" charset="0"/>
              </a:rPr>
              <a:t>7. Applications Snapshots</a:t>
            </a:r>
          </a:p>
          <a:p>
            <a:r>
              <a:rPr lang="en-IN" sz="2800" dirty="0">
                <a:solidFill>
                  <a:schemeClr val="bg1">
                    <a:lumMod val="95000"/>
                  </a:schemeClr>
                </a:solidFill>
                <a:latin typeface="Bahnschrift" panose="020B0502040204020203" pitchFamily="34" charset="0"/>
              </a:rPr>
              <a:t>8. Evaluation</a:t>
            </a:r>
          </a:p>
          <a:p>
            <a:r>
              <a:rPr lang="en-IN" sz="2800" dirty="0">
                <a:solidFill>
                  <a:schemeClr val="bg1">
                    <a:lumMod val="95000"/>
                  </a:schemeClr>
                </a:solidFill>
                <a:latin typeface="Bahnschrift" panose="020B0502040204020203" pitchFamily="34" charset="0"/>
              </a:rPr>
              <a:t>9. Future Work</a:t>
            </a:r>
          </a:p>
          <a:p>
            <a:r>
              <a:rPr lang="en-IN" sz="2800" dirty="0">
                <a:solidFill>
                  <a:schemeClr val="bg1">
                    <a:lumMod val="95000"/>
                  </a:schemeClr>
                </a:solidFill>
                <a:latin typeface="Bahnschrift" panose="020B0502040204020203" pitchFamily="34" charset="0"/>
              </a:rPr>
              <a:t>10. Conclusion</a:t>
            </a:r>
          </a:p>
          <a:p>
            <a:r>
              <a:rPr lang="en-IN" sz="2800" dirty="0">
                <a:solidFill>
                  <a:schemeClr val="bg1">
                    <a:lumMod val="95000"/>
                  </a:schemeClr>
                </a:solidFill>
                <a:latin typeface="Bahnschrift" panose="020B0502040204020203" pitchFamily="34" charset="0"/>
              </a:rPr>
              <a:t>11. Demonstration</a:t>
            </a:r>
          </a:p>
          <a:p>
            <a:r>
              <a:rPr lang="en-IN" sz="2800" dirty="0">
                <a:solidFill>
                  <a:schemeClr val="bg1">
                    <a:lumMod val="95000"/>
                  </a:schemeClr>
                </a:solidFill>
                <a:latin typeface="Bahnschrift" panose="020B0502040204020203" pitchFamily="34" charset="0"/>
              </a:rPr>
              <a:t>12. Questions and answers </a:t>
            </a:r>
          </a:p>
        </p:txBody>
      </p:sp>
    </p:spTree>
    <p:extLst>
      <p:ext uri="{BB962C8B-B14F-4D97-AF65-F5344CB8AC3E}">
        <p14:creationId xmlns:p14="http://schemas.microsoft.com/office/powerpoint/2010/main" val="1561908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BE918C-65A2-4D35-9931-35AAE0A5C3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2AA74FE8-5543-4203-B35F-172AF1CCCC7B}"/>
              </a:ext>
            </a:extLst>
          </p:cNvPr>
          <p:cNvSpPr txBox="1"/>
          <p:nvPr/>
        </p:nvSpPr>
        <p:spPr>
          <a:xfrm>
            <a:off x="648070" y="-133165"/>
            <a:ext cx="5078027" cy="923330"/>
          </a:xfrm>
          <a:prstGeom prst="rect">
            <a:avLst/>
          </a:prstGeom>
          <a:noFill/>
        </p:spPr>
        <p:txBody>
          <a:bodyPr wrap="square" rtlCol="0">
            <a:spAutoFit/>
          </a:bodyPr>
          <a:lstStyle/>
          <a:p>
            <a:r>
              <a:rPr lang="en-US" sz="5400" u="sng" dirty="0" err="1">
                <a:solidFill>
                  <a:schemeClr val="bg1"/>
                </a:solidFill>
              </a:rPr>
              <a:t>Abstarct</a:t>
            </a:r>
            <a:r>
              <a:rPr lang="en-US" sz="5400" u="sng" dirty="0">
                <a:solidFill>
                  <a:schemeClr val="bg1"/>
                </a:solidFill>
              </a:rPr>
              <a:t>:</a:t>
            </a:r>
            <a:endParaRPr lang="en-IN" sz="5400" dirty="0">
              <a:solidFill>
                <a:schemeClr val="bg1"/>
              </a:solidFill>
            </a:endParaRPr>
          </a:p>
        </p:txBody>
      </p:sp>
      <p:sp>
        <p:nvSpPr>
          <p:cNvPr id="4" name="TextBox 3">
            <a:extLst>
              <a:ext uri="{FF2B5EF4-FFF2-40B4-BE49-F238E27FC236}">
                <a16:creationId xmlns:a16="http://schemas.microsoft.com/office/drawing/2014/main" id="{EF854E67-5F3C-4768-B16A-746E7232DB1B}"/>
              </a:ext>
            </a:extLst>
          </p:cNvPr>
          <p:cNvSpPr txBox="1"/>
          <p:nvPr/>
        </p:nvSpPr>
        <p:spPr>
          <a:xfrm>
            <a:off x="97654" y="917912"/>
            <a:ext cx="11700770" cy="5940088"/>
          </a:xfrm>
          <a:prstGeom prst="rect">
            <a:avLst/>
          </a:prstGeom>
          <a:noFill/>
        </p:spPr>
        <p:txBody>
          <a:bodyPr wrap="square" rtlCol="0">
            <a:spAutoFit/>
          </a:bodyPr>
          <a:lstStyle/>
          <a:p>
            <a:pPr lvl="1"/>
            <a:r>
              <a:rPr lang="en-US" sz="2000" dirty="0">
                <a:solidFill>
                  <a:schemeClr val="bg1"/>
                </a:solidFill>
                <a:effectLst/>
                <a:latin typeface="Times New Roman" panose="02020603050405020304" pitchFamily="18" charset="0"/>
                <a:ea typeface="Times New Roman" panose="02020603050405020304" pitchFamily="18" charset="0"/>
              </a:rPr>
              <a:t>Facial Detection and recognition research has been widely studied in recent years. The facial recognition applications plays an important role in many areas such as security, camera surveillance, identity verification in modern electronic devices, criminal investigations, database management systems and smart card applications etc.  This work presents deep learning algorithms used in facial recognition for accurate identification and detection. </a:t>
            </a:r>
          </a:p>
          <a:p>
            <a:pPr lvl="1"/>
            <a:endParaRPr lang="en-US" sz="2000" dirty="0">
              <a:solidFill>
                <a:schemeClr val="bg1"/>
              </a:solidFill>
              <a:latin typeface="Times New Roman" panose="02020603050405020304" pitchFamily="18" charset="0"/>
              <a:ea typeface="Times New Roman" panose="02020603050405020304" pitchFamily="18" charset="0"/>
            </a:endParaRPr>
          </a:p>
          <a:p>
            <a:pPr lvl="1"/>
            <a:r>
              <a:rPr lang="en-US" sz="2000" dirty="0">
                <a:solidFill>
                  <a:schemeClr val="bg1"/>
                </a:solidFill>
                <a:effectLst/>
                <a:latin typeface="Times New Roman" panose="02020603050405020304" pitchFamily="18" charset="0"/>
                <a:ea typeface="Times New Roman" panose="02020603050405020304" pitchFamily="18" charset="0"/>
              </a:rPr>
              <a:t>The main objective of facial recognition is to authenticate and identify the facial features. However, the facial features are captured in real time and processed using </a:t>
            </a:r>
            <a:r>
              <a:rPr lang="en-US" sz="2000" dirty="0" err="1">
                <a:solidFill>
                  <a:schemeClr val="bg1"/>
                </a:solidFill>
                <a:effectLst/>
                <a:latin typeface="Times New Roman" panose="02020603050405020304" pitchFamily="18" charset="0"/>
                <a:ea typeface="Times New Roman" panose="02020603050405020304" pitchFamily="18" charset="0"/>
              </a:rPr>
              <a:t>haar</a:t>
            </a:r>
            <a:r>
              <a:rPr lang="en-US" sz="2000" dirty="0">
                <a:solidFill>
                  <a:schemeClr val="bg1"/>
                </a:solidFill>
                <a:effectLst/>
                <a:latin typeface="Times New Roman" panose="02020603050405020304" pitchFamily="18" charset="0"/>
                <a:ea typeface="Times New Roman" panose="02020603050405020304" pitchFamily="18" charset="0"/>
              </a:rPr>
              <a:t> cascade detection. The sequential process of the work is defined in three different phases where in the first phase human face is detected from  the camera and in the second phase, the captured input is analyzed based on the features and database used with support of </a:t>
            </a:r>
            <a:r>
              <a:rPr lang="en-US" sz="2000" dirty="0" err="1">
                <a:solidFill>
                  <a:schemeClr val="bg1"/>
                </a:solidFill>
                <a:effectLst/>
                <a:latin typeface="Times New Roman" panose="02020603050405020304" pitchFamily="18" charset="0"/>
                <a:ea typeface="Times New Roman" panose="02020603050405020304" pitchFamily="18" charset="0"/>
              </a:rPr>
              <a:t>keras</a:t>
            </a:r>
            <a:r>
              <a:rPr lang="en-US" sz="2000" dirty="0">
                <a:solidFill>
                  <a:schemeClr val="bg1"/>
                </a:solidFill>
                <a:effectLst/>
                <a:latin typeface="Times New Roman" panose="02020603050405020304" pitchFamily="18" charset="0"/>
                <a:ea typeface="Times New Roman" panose="02020603050405020304" pitchFamily="18" charset="0"/>
              </a:rPr>
              <a:t> convolutional neural network model. In the last phase human face is authenticated to classify the emotions of human as happy, neutral, angry, sad, disgust and surprise. The proposed work presented is simplified in three objectives as face detection, recognition and emotion classification. In support of this work Open CV library, dataset and python programming is used for computer  vision techniques involved. In order to prove real time efficacy, an experiment was conducted for multiple students to identify their inner emotions and find physiological changes for each face.</a:t>
            </a:r>
          </a:p>
          <a:p>
            <a:pPr lvl="1"/>
            <a:endParaRPr lang="en-US" sz="2000" dirty="0">
              <a:solidFill>
                <a:schemeClr val="bg1"/>
              </a:solidFill>
              <a:latin typeface="Times New Roman" panose="02020603050405020304" pitchFamily="18" charset="0"/>
              <a:ea typeface="Times New Roman" panose="02020603050405020304" pitchFamily="18" charset="0"/>
            </a:endParaRPr>
          </a:p>
          <a:p>
            <a:pPr lvl="1"/>
            <a:r>
              <a:rPr lang="en-US" sz="2000" dirty="0">
                <a:solidFill>
                  <a:schemeClr val="bg1"/>
                </a:solidFill>
                <a:effectLst/>
                <a:latin typeface="Times New Roman" panose="02020603050405020304" pitchFamily="18" charset="0"/>
                <a:ea typeface="Times New Roman" panose="02020603050405020304" pitchFamily="18" charset="0"/>
              </a:rPr>
              <a:t> The results of the experiments demonstrates the perfections in face analysis system. Finally, the performance of automatic face detection and recognition is measured with Accuracy.</a:t>
            </a:r>
            <a:endParaRPr lang="en-IN" sz="2000"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451031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BE918C-65A2-4D35-9931-35AAE0A5C39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12EF2F67-1AF5-4B27-B877-BCA0A85DFFC8}"/>
              </a:ext>
            </a:extLst>
          </p:cNvPr>
          <p:cNvSpPr/>
          <p:nvPr/>
        </p:nvSpPr>
        <p:spPr>
          <a:xfrm>
            <a:off x="492906" y="-102431"/>
            <a:ext cx="3873241" cy="923330"/>
          </a:xfrm>
          <a:prstGeom prst="rect">
            <a:avLst/>
          </a:prstGeom>
          <a:noFill/>
        </p:spPr>
        <p:txBody>
          <a:bodyPr wrap="none" lIns="91440" tIns="45720" rIns="91440" bIns="45720">
            <a:spAutoFit/>
          </a:bodyPr>
          <a:lstStyle/>
          <a:p>
            <a:pPr algn="ctr"/>
            <a:r>
              <a:rPr lang="en-US" sz="5400" u="sng" dirty="0">
                <a:ln w="0"/>
                <a:solidFill>
                  <a:schemeClr val="bg1"/>
                </a:solidFill>
                <a:effectLst>
                  <a:outerShdw blurRad="38100" dist="19050" dir="2700000" algn="tl" rotWithShape="0">
                    <a:schemeClr val="dk1">
                      <a:alpha val="40000"/>
                    </a:schemeClr>
                  </a:outerShdw>
                </a:effectLst>
              </a:rPr>
              <a:t>Introduction:</a:t>
            </a:r>
            <a:endParaRPr lang="en-US" sz="5400" b="0" u="sng" cap="none" spc="0" dirty="0">
              <a:ln w="0"/>
              <a:solidFill>
                <a:schemeClr val="bg1"/>
              </a:solidFill>
              <a:effectLst>
                <a:outerShdw blurRad="38100" dist="19050" dir="2700000" algn="tl" rotWithShape="0">
                  <a:schemeClr val="dk1">
                    <a:alpha val="40000"/>
                  </a:schemeClr>
                </a:outerShdw>
              </a:effectLst>
            </a:endParaRPr>
          </a:p>
        </p:txBody>
      </p:sp>
      <p:sp>
        <p:nvSpPr>
          <p:cNvPr id="5" name="TextBox 4">
            <a:extLst>
              <a:ext uri="{FF2B5EF4-FFF2-40B4-BE49-F238E27FC236}">
                <a16:creationId xmlns:a16="http://schemas.microsoft.com/office/drawing/2014/main" id="{246ADC07-20DC-4CE9-82E6-69BAF7DC4030}"/>
              </a:ext>
            </a:extLst>
          </p:cNvPr>
          <p:cNvSpPr txBox="1"/>
          <p:nvPr/>
        </p:nvSpPr>
        <p:spPr>
          <a:xfrm flipH="1">
            <a:off x="0" y="1167128"/>
            <a:ext cx="12093015" cy="5016758"/>
          </a:xfrm>
          <a:prstGeom prst="rect">
            <a:avLst/>
          </a:prstGeom>
          <a:noFill/>
        </p:spPr>
        <p:txBody>
          <a:bodyPr wrap="square" rtlCol="0">
            <a:spAutoFit/>
          </a:bodyPr>
          <a:lstStyle/>
          <a:p>
            <a:pPr lvl="1"/>
            <a:r>
              <a:rPr lang="en-US" sz="2000" dirty="0">
                <a:solidFill>
                  <a:schemeClr val="bg1"/>
                </a:solidFill>
                <a:effectLst/>
                <a:latin typeface="Times New Roman" panose="02020603050405020304" pitchFamily="18" charset="0"/>
                <a:ea typeface="Times New Roman" panose="02020603050405020304" pitchFamily="18" charset="0"/>
              </a:rPr>
              <a:t>Human computer interaction is a common trend and innate ability to distinguish among multiple faces. Until recent past computer vision problems were quite challenging but advent of modern technologies has trivially improved from the problems of varying light, changed by age, hair and other accessories.</a:t>
            </a:r>
          </a:p>
          <a:p>
            <a:endParaRPr lang="en-US" sz="2000" dirty="0">
              <a:solidFill>
                <a:schemeClr val="bg1"/>
              </a:solidFill>
              <a:effectLst/>
              <a:latin typeface="Times New Roman" panose="02020603050405020304" pitchFamily="18" charset="0"/>
              <a:ea typeface="Times New Roman" panose="02020603050405020304" pitchFamily="18" charset="0"/>
            </a:endParaRPr>
          </a:p>
          <a:p>
            <a:pPr lvl="1"/>
            <a:r>
              <a:rPr lang="en-US" sz="2000" dirty="0">
                <a:solidFill>
                  <a:schemeClr val="bg1"/>
                </a:solidFill>
                <a:effectLst/>
                <a:latin typeface="Times New Roman" panose="02020603050405020304" pitchFamily="18" charset="0"/>
                <a:ea typeface="Times New Roman" panose="02020603050405020304" pitchFamily="18" charset="0"/>
              </a:rPr>
              <a:t>However, face recognition applications are used improve access to identify and verify the people by their face features. Hence interpreting the facial features and their actions is much required. As these features and expressions helps in classify the emotions of human face.  Recent advances in technology has resulted in the use of Artificial intelligence system as these systems are capable to understand and realize the emotion recognition through facial features. Hence this is an attempt to prove the existence of latest technological developments for human-computer interaction using deep learning or Convolution neural network models. </a:t>
            </a:r>
          </a:p>
          <a:p>
            <a:endParaRPr lang="en-US" sz="2000" dirty="0">
              <a:solidFill>
                <a:schemeClr val="bg1"/>
              </a:solidFill>
              <a:effectLst/>
              <a:latin typeface="Times New Roman" panose="02020603050405020304" pitchFamily="18" charset="0"/>
              <a:ea typeface="Times New Roman" panose="02020603050405020304" pitchFamily="18" charset="0"/>
            </a:endParaRPr>
          </a:p>
          <a:p>
            <a:pPr lvl="1"/>
            <a:r>
              <a:rPr lang="en-US" sz="2000" dirty="0">
                <a:solidFill>
                  <a:schemeClr val="bg1"/>
                </a:solidFill>
                <a:effectLst/>
                <a:latin typeface="Times New Roman" panose="02020603050405020304" pitchFamily="18" charset="0"/>
                <a:ea typeface="Times New Roman" panose="02020603050405020304" pitchFamily="18" charset="0"/>
              </a:rPr>
              <a:t>To recognize and classify the human face various methods are required but deep learning technique outperforms other methods by its large capabilities of different datasets and fast computation  capabilities. Usually the process of face recognition and classification involves various steps such as preprocessing, detection, orientation, extraction of features and classification of emotion. These tasks are easily performed with deep learning </a:t>
            </a:r>
            <a:r>
              <a:rPr lang="en-US" sz="2000" dirty="0" err="1">
                <a:solidFill>
                  <a:schemeClr val="bg1"/>
                </a:solidFill>
                <a:effectLst/>
                <a:latin typeface="Times New Roman" panose="02020603050405020304" pitchFamily="18" charset="0"/>
                <a:ea typeface="Times New Roman" panose="02020603050405020304" pitchFamily="18" charset="0"/>
              </a:rPr>
              <a:t>keras</a:t>
            </a:r>
            <a:r>
              <a:rPr lang="en-US" sz="2000" dirty="0">
                <a:solidFill>
                  <a:schemeClr val="bg1"/>
                </a:solidFill>
                <a:effectLst/>
                <a:latin typeface="Times New Roman" panose="02020603050405020304" pitchFamily="18" charset="0"/>
                <a:ea typeface="Times New Roman" panose="02020603050405020304" pitchFamily="18" charset="0"/>
              </a:rPr>
              <a:t> model which outperforms the handy computations</a:t>
            </a:r>
            <a:endParaRPr lang="en-IN" sz="2000" dirty="0">
              <a:solidFill>
                <a:schemeClr val="bg1"/>
              </a:solidFill>
            </a:endParaRPr>
          </a:p>
        </p:txBody>
      </p:sp>
    </p:spTree>
    <p:extLst>
      <p:ext uri="{BB962C8B-B14F-4D97-AF65-F5344CB8AC3E}">
        <p14:creationId xmlns:p14="http://schemas.microsoft.com/office/powerpoint/2010/main" val="1858047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BE918C-65A2-4D35-9931-35AAE0A5C3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ED2F9D48-CD3C-43FA-8DA6-C4356307C4C8}"/>
              </a:ext>
            </a:extLst>
          </p:cNvPr>
          <p:cNvSpPr txBox="1"/>
          <p:nvPr/>
        </p:nvSpPr>
        <p:spPr>
          <a:xfrm>
            <a:off x="124287" y="399495"/>
            <a:ext cx="11943426" cy="5324535"/>
          </a:xfrm>
          <a:prstGeom prst="rect">
            <a:avLst/>
          </a:prstGeom>
          <a:noFill/>
        </p:spPr>
        <p:txBody>
          <a:bodyPr wrap="square" rtlCol="0">
            <a:spAutoFit/>
          </a:bodyPr>
          <a:lstStyle/>
          <a:p>
            <a:pPr lvl="1" algn="just"/>
            <a:r>
              <a:rPr lang="en-US" sz="2000" dirty="0">
                <a:solidFill>
                  <a:schemeClr val="bg1"/>
                </a:solidFill>
                <a:effectLst/>
                <a:latin typeface="Times New Roman" panose="02020603050405020304" pitchFamily="18" charset="0"/>
                <a:ea typeface="Times New Roman" panose="02020603050405020304" pitchFamily="18" charset="0"/>
              </a:rPr>
              <a:t>Deep learning technique is a standard paradigm to represent the working of human brain with neurons. This learning usually consists of neural network model where neurons act as inputs and each of them are  connected to move as outputs.</a:t>
            </a:r>
          </a:p>
          <a:p>
            <a:pPr lvl="1" algn="just"/>
            <a:endParaRPr lang="en-US" sz="2000" dirty="0">
              <a:solidFill>
                <a:schemeClr val="bg1"/>
              </a:solidFill>
              <a:effectLst/>
              <a:latin typeface="Times New Roman" panose="02020603050405020304" pitchFamily="18" charset="0"/>
              <a:ea typeface="Times New Roman" panose="02020603050405020304" pitchFamily="18" charset="0"/>
            </a:endParaRPr>
          </a:p>
          <a:p>
            <a:pPr lvl="1" algn="just"/>
            <a:r>
              <a:rPr lang="en-US" sz="2000" dirty="0">
                <a:solidFill>
                  <a:schemeClr val="bg1"/>
                </a:solidFill>
                <a:effectLst/>
                <a:latin typeface="Times New Roman" panose="02020603050405020304" pitchFamily="18" charset="0"/>
                <a:ea typeface="Times New Roman" panose="02020603050405020304" pitchFamily="18" charset="0"/>
              </a:rPr>
              <a:t>Deep learning is the subset of machine learning in which the algorithms are integrated similar to machine learning, but there are innumerable levels of these algorithms, each of which provides a different interpretation of the data they insert. This network of algorithms is called the network of artificial neurons, because their operation is a source of inspiration, or we could say; an attempt to mimic the function of human neural networks in the brain.</a:t>
            </a:r>
          </a:p>
          <a:p>
            <a:pPr lvl="1" algn="just"/>
            <a:r>
              <a:rPr lang="en-US" sz="2000" dirty="0">
                <a:solidFill>
                  <a:schemeClr val="bg1"/>
                </a:solidFill>
                <a:effectLst/>
                <a:latin typeface="Times New Roman" panose="02020603050405020304" pitchFamily="18" charset="0"/>
                <a:ea typeface="Times New Roman" panose="02020603050405020304" pitchFamily="18" charset="0"/>
              </a:rPr>
              <a:t> </a:t>
            </a:r>
          </a:p>
          <a:p>
            <a:pPr lvl="1" algn="just"/>
            <a:r>
              <a:rPr lang="en-US" sz="2000" dirty="0">
                <a:solidFill>
                  <a:schemeClr val="bg1"/>
                </a:solidFill>
                <a:effectLst/>
                <a:latin typeface="Times New Roman" panose="02020603050405020304" pitchFamily="18" charset="0"/>
                <a:ea typeface="Times New Roman" panose="02020603050405020304" pitchFamily="18" charset="0"/>
              </a:rPr>
              <a:t>Several hidden levels allow deep neural networks to study data functions in the so-called functional hierarchy, since simple functions, such as two pixels, combine from one level to another, forming, for example, functions that are more </a:t>
            </a:r>
            <a:r>
              <a:rPr lang="en-US" sz="2000" dirty="0" err="1">
                <a:solidFill>
                  <a:schemeClr val="bg1"/>
                </a:solidFill>
                <a:effectLst/>
                <a:latin typeface="Times New Roman" panose="02020603050405020304" pitchFamily="18" charset="0"/>
                <a:ea typeface="Times New Roman" panose="02020603050405020304" pitchFamily="18" charset="0"/>
              </a:rPr>
              <a:t>complex.Low</a:t>
            </a:r>
            <a:r>
              <a:rPr lang="en-US" sz="2000" dirty="0">
                <a:solidFill>
                  <a:schemeClr val="bg1"/>
                </a:solidFill>
                <a:effectLst/>
                <a:latin typeface="Times New Roman" panose="02020603050405020304" pitchFamily="18" charset="0"/>
                <a:ea typeface="Times New Roman" panose="02020603050405020304" pitchFamily="18" charset="0"/>
              </a:rPr>
              <a:t> level networks are not much capable of processing mathematical operations than multilevel networks as these networks are able to perform deep data processing. Deep learning models have very good characteristics of calculating the intensive calculus and has great demand in the form  of minute chip called Graphical processing </a:t>
            </a:r>
            <a:r>
              <a:rPr lang="en-US" sz="2000" dirty="0" err="1">
                <a:solidFill>
                  <a:schemeClr val="bg1"/>
                </a:solidFill>
                <a:effectLst/>
                <a:latin typeface="Times New Roman" panose="02020603050405020304" pitchFamily="18" charset="0"/>
                <a:ea typeface="Times New Roman" panose="02020603050405020304" pitchFamily="18" charset="0"/>
              </a:rPr>
              <a:t>unit.There</a:t>
            </a:r>
            <a:r>
              <a:rPr lang="en-US" sz="2000" dirty="0">
                <a:solidFill>
                  <a:schemeClr val="bg1"/>
                </a:solidFill>
                <a:effectLst/>
                <a:latin typeface="Times New Roman" panose="02020603050405020304" pitchFamily="18" charset="0"/>
                <a:ea typeface="Times New Roman" panose="02020603050405020304" pitchFamily="18" charset="0"/>
              </a:rPr>
              <a:t> are three different phases of this work such as facial detection, recognition and emotion classification which are outlined briefly in the below sections.</a:t>
            </a:r>
            <a:endParaRPr lang="en-IN" sz="2000"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974864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BE918C-65A2-4D35-9931-35AAE0A5C3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FBB2DE7C-DF61-43E0-91ED-EE0685049281}"/>
              </a:ext>
            </a:extLst>
          </p:cNvPr>
          <p:cNvSpPr txBox="1"/>
          <p:nvPr/>
        </p:nvSpPr>
        <p:spPr>
          <a:xfrm>
            <a:off x="122807" y="622013"/>
            <a:ext cx="11860567" cy="2806987"/>
          </a:xfrm>
          <a:prstGeom prst="rect">
            <a:avLst/>
          </a:prstGeom>
          <a:noFill/>
        </p:spPr>
        <p:txBody>
          <a:bodyPr wrap="square" rtlCol="0">
            <a:spAutoFit/>
          </a:bodyPr>
          <a:lstStyle/>
          <a:p>
            <a:pPr algn="just">
              <a:lnSpc>
                <a:spcPct val="150000"/>
              </a:lnSpc>
            </a:pPr>
            <a:r>
              <a:rPr lang="en-US" sz="2000" b="1" u="sng" dirty="0">
                <a:solidFill>
                  <a:schemeClr val="bg1"/>
                </a:solidFill>
                <a:effectLst/>
                <a:latin typeface="Times New Roman" panose="02020603050405020304" pitchFamily="18" charset="0"/>
                <a:ea typeface="Times New Roman" panose="02020603050405020304" pitchFamily="18" charset="0"/>
              </a:rPr>
              <a:t>EXISTING SYSTEM:</a:t>
            </a:r>
            <a:endParaRPr lang="en-IN" sz="2000" u="sng" dirty="0">
              <a:solidFill>
                <a:schemeClr val="bg1"/>
              </a:solidFill>
              <a:effectLst/>
              <a:latin typeface="Times New Roman" panose="02020603050405020304" pitchFamily="18" charset="0"/>
              <a:ea typeface="Times New Roman" panose="02020603050405020304" pitchFamily="18" charset="0"/>
            </a:endParaRPr>
          </a:p>
          <a:p>
            <a:pPr algn="just">
              <a:lnSpc>
                <a:spcPct val="150000"/>
              </a:lnSpc>
            </a:pPr>
            <a:r>
              <a:rPr lang="en-US" sz="2000" dirty="0">
                <a:solidFill>
                  <a:schemeClr val="bg1"/>
                </a:solidFill>
                <a:effectLst/>
                <a:latin typeface="Times New Roman" panose="02020603050405020304" pitchFamily="18" charset="0"/>
                <a:ea typeface="Times New Roman" panose="02020603050405020304" pitchFamily="18" charset="0"/>
              </a:rPr>
              <a:t>Research has been widely studied in recent years. The facial recognition applications plays an important role in many areas such as security,  camera surveillance, identity verification in modern electronic devices, criminal investigations,  database management systems and smart card applications etc. This work presents deep  learning algorithms used in facial recognition for accurate identification and detection. The  main objective of facial recognition is to authenticate and identify the facial features.</a:t>
            </a:r>
            <a:endParaRPr lang="en-IN" sz="2000" dirty="0">
              <a:solidFill>
                <a:schemeClr val="bg1"/>
              </a:solidFill>
              <a:effectLst/>
              <a:latin typeface="Times New Roman" panose="02020603050405020304" pitchFamily="18" charset="0"/>
              <a:ea typeface="Times New Roman" panose="02020603050405020304" pitchFamily="18" charset="0"/>
            </a:endParaRPr>
          </a:p>
        </p:txBody>
      </p:sp>
      <p:sp>
        <p:nvSpPr>
          <p:cNvPr id="4" name="TextBox 3">
            <a:extLst>
              <a:ext uri="{FF2B5EF4-FFF2-40B4-BE49-F238E27FC236}">
                <a16:creationId xmlns:a16="http://schemas.microsoft.com/office/drawing/2014/main" id="{A3145275-9DB9-4BEE-B6C2-9C27EACA9F96}"/>
              </a:ext>
            </a:extLst>
          </p:cNvPr>
          <p:cNvSpPr txBox="1"/>
          <p:nvPr/>
        </p:nvSpPr>
        <p:spPr>
          <a:xfrm>
            <a:off x="165716" y="3589348"/>
            <a:ext cx="11774750" cy="3268652"/>
          </a:xfrm>
          <a:prstGeom prst="rect">
            <a:avLst/>
          </a:prstGeom>
          <a:noFill/>
        </p:spPr>
        <p:txBody>
          <a:bodyPr wrap="square" rtlCol="0">
            <a:spAutoFit/>
          </a:bodyPr>
          <a:lstStyle/>
          <a:p>
            <a:pPr>
              <a:lnSpc>
                <a:spcPct val="150000"/>
              </a:lnSpc>
            </a:pPr>
            <a:r>
              <a:rPr lang="en-US" sz="2000" b="1" u="sng" dirty="0">
                <a:solidFill>
                  <a:schemeClr val="bg1"/>
                </a:solidFill>
                <a:effectLst/>
                <a:latin typeface="Times New Roman" panose="02020603050405020304" pitchFamily="18" charset="0"/>
                <a:ea typeface="Times New Roman" panose="02020603050405020304" pitchFamily="18" charset="0"/>
              </a:rPr>
              <a:t>PROPOSED SYSTEM</a:t>
            </a:r>
            <a:r>
              <a:rPr lang="en-US" sz="2000" b="1" dirty="0">
                <a:solidFill>
                  <a:schemeClr val="bg1"/>
                </a:solidFill>
                <a:effectLst/>
                <a:latin typeface="Times New Roman" panose="02020603050405020304" pitchFamily="18" charset="0"/>
                <a:ea typeface="Times New Roman" panose="02020603050405020304" pitchFamily="18" charset="0"/>
              </a:rPr>
              <a:t>:</a:t>
            </a:r>
            <a:endParaRPr lang="en-IN" sz="2000" b="1" dirty="0">
              <a:solidFill>
                <a:schemeClr val="bg1"/>
              </a:solidFill>
              <a:effectLst/>
              <a:latin typeface="Times New Roman" panose="02020603050405020304" pitchFamily="18" charset="0"/>
              <a:ea typeface="Times New Roman" panose="02020603050405020304" pitchFamily="18" charset="0"/>
            </a:endParaRPr>
          </a:p>
          <a:p>
            <a:pPr>
              <a:lnSpc>
                <a:spcPct val="150000"/>
              </a:lnSpc>
            </a:pPr>
            <a:r>
              <a:rPr lang="en-US" sz="2000" dirty="0">
                <a:solidFill>
                  <a:schemeClr val="bg1"/>
                </a:solidFill>
                <a:effectLst/>
                <a:latin typeface="Times New Roman" panose="02020603050405020304" pitchFamily="18" charset="0"/>
                <a:ea typeface="Times New Roman" panose="02020603050405020304" pitchFamily="18" charset="0"/>
              </a:rPr>
              <a:t>The proposed work presented is simplified in  three objectives as face detection, recognition and emotion classification. In support of this  work Open CV library, dataset and python programming is used for computer vision techniques involved. In order to prove real time efficacy, an experiment was conducted for  multiple students to identify their inner emotions and find physiological changes for each face. The results of the experiments demonstrates the perfections in face analysis system. Finally, the  performance of automatic face detection and recognition is measured with Accuracy.</a:t>
            </a:r>
            <a:endParaRPr lang="en-IN" sz="2000" dirty="0">
              <a:solidFill>
                <a:schemeClr val="bg1"/>
              </a:solidFill>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5952DB41-FAB6-4AA9-B62A-AD80B82DD356}"/>
              </a:ext>
            </a:extLst>
          </p:cNvPr>
          <p:cNvSpPr txBox="1"/>
          <p:nvPr/>
        </p:nvSpPr>
        <p:spPr>
          <a:xfrm>
            <a:off x="165716" y="11206"/>
            <a:ext cx="3604334" cy="707886"/>
          </a:xfrm>
          <a:prstGeom prst="rect">
            <a:avLst/>
          </a:prstGeom>
          <a:noFill/>
        </p:spPr>
        <p:txBody>
          <a:bodyPr wrap="square" rtlCol="0">
            <a:spAutoFit/>
          </a:bodyPr>
          <a:lstStyle/>
          <a:p>
            <a:r>
              <a:rPr lang="en-US" sz="4000" b="1" u="sng" dirty="0">
                <a:solidFill>
                  <a:schemeClr val="bg1"/>
                </a:solidFill>
              </a:rPr>
              <a:t>Objectives:</a:t>
            </a:r>
            <a:endParaRPr lang="en-IN" sz="4000" b="1" u="sng" dirty="0">
              <a:solidFill>
                <a:schemeClr val="bg1"/>
              </a:solidFill>
            </a:endParaRPr>
          </a:p>
        </p:txBody>
      </p:sp>
    </p:spTree>
    <p:extLst>
      <p:ext uri="{BB962C8B-B14F-4D97-AF65-F5344CB8AC3E}">
        <p14:creationId xmlns:p14="http://schemas.microsoft.com/office/powerpoint/2010/main" val="3381703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BE918C-65A2-4D35-9931-35AAE0A5C39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5AC81CF2-EDF5-47B5-BEF9-AB62D91F3B79}"/>
              </a:ext>
            </a:extLst>
          </p:cNvPr>
          <p:cNvSpPr txBox="1"/>
          <p:nvPr/>
        </p:nvSpPr>
        <p:spPr>
          <a:xfrm flipH="1">
            <a:off x="409701" y="977337"/>
            <a:ext cx="11548519" cy="5696559"/>
          </a:xfrm>
          <a:prstGeom prst="rect">
            <a:avLst/>
          </a:prstGeom>
          <a:noFill/>
        </p:spPr>
        <p:txBody>
          <a:bodyPr wrap="square" rtlCol="0">
            <a:spAutoFit/>
          </a:bodyPr>
          <a:lstStyle/>
          <a:p>
            <a:pPr marL="228600">
              <a:spcAft>
                <a:spcPts val="600"/>
              </a:spcAft>
            </a:pPr>
            <a:r>
              <a:rPr lang="en-US" sz="1800" b="1" u="sng" dirty="0">
                <a:solidFill>
                  <a:schemeClr val="bg1"/>
                </a:solidFill>
                <a:effectLst/>
                <a:latin typeface="Times New Roman" panose="02020603050405020304" pitchFamily="18" charset="0"/>
                <a:ea typeface="Times New Roman" panose="02020603050405020304" pitchFamily="18" charset="0"/>
              </a:rPr>
              <a:t>HARDWARE REQUIREMENTS:</a:t>
            </a:r>
            <a:r>
              <a:rPr lang="en-US" sz="1800" b="1" dirty="0">
                <a:solidFill>
                  <a:schemeClr val="bg1"/>
                </a:solidFill>
                <a:effectLst/>
                <a:latin typeface="Times New Roman" panose="02020603050405020304" pitchFamily="18" charset="0"/>
                <a:ea typeface="Times New Roman" panose="02020603050405020304" pitchFamily="18" charset="0"/>
              </a:rPr>
              <a:t> </a:t>
            </a:r>
            <a:endParaRPr lang="en-IN" sz="1800" dirty="0">
              <a:solidFill>
                <a:schemeClr val="bg1"/>
              </a:solidFill>
              <a:effectLst/>
              <a:latin typeface="Times New Roman" panose="02020603050405020304" pitchFamily="18" charset="0"/>
              <a:ea typeface="Times New Roman" panose="02020603050405020304" pitchFamily="18" charset="0"/>
            </a:endParaRPr>
          </a:p>
          <a:p>
            <a:pPr marL="342900" lvl="0" indent="-342900" algn="just">
              <a:lnSpc>
                <a:spcPct val="150000"/>
              </a:lnSpc>
              <a:spcAft>
                <a:spcPts val="600"/>
              </a:spcAft>
              <a:buFont typeface="Arial" panose="020B0604020202020204" pitchFamily="34" charset="0"/>
              <a:buChar char="•"/>
              <a:tabLst>
                <a:tab pos="457200" algn="l"/>
              </a:tabLst>
            </a:pPr>
            <a:r>
              <a:rPr lang="en-GB"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System			: 	Pentium Dual Core.</a:t>
            </a:r>
            <a:endParaRPr lang="en-IN"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spcAft>
                <a:spcPts val="600"/>
              </a:spcAft>
              <a:buFont typeface="Arial" panose="020B0604020202020204" pitchFamily="34" charset="0"/>
              <a:buChar char="•"/>
              <a:tabLst>
                <a:tab pos="457200" algn="l"/>
              </a:tabLst>
            </a:pPr>
            <a:r>
              <a:rPr lang="en-GB"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Hard Disk 			: 	120 GB.</a:t>
            </a:r>
            <a:endParaRPr lang="en-IN"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spcAft>
                <a:spcPts val="600"/>
              </a:spcAft>
              <a:buFont typeface="Arial" panose="020B0604020202020204" pitchFamily="34" charset="0"/>
              <a:buChar char="•"/>
              <a:tabLst>
                <a:tab pos="457200" algn="l"/>
              </a:tabLst>
            </a:pPr>
            <a:r>
              <a:rPr lang="en-GB"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Monitor			: 	15’’ LED</a:t>
            </a:r>
            <a:endParaRPr lang="en-IN"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spcAft>
                <a:spcPts val="600"/>
              </a:spcAft>
              <a:buFont typeface="Arial" panose="020B0604020202020204" pitchFamily="34" charset="0"/>
              <a:buChar char="•"/>
              <a:tabLst>
                <a:tab pos="457200" algn="l"/>
              </a:tabLst>
            </a:pPr>
            <a:r>
              <a:rPr lang="en-GB"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Input Devices		                : 	Keyboard, Mouse</a:t>
            </a:r>
            <a:endParaRPr lang="en-IN"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spcAft>
                <a:spcPts val="600"/>
              </a:spcAft>
              <a:buFont typeface="Arial" panose="020B0604020202020204" pitchFamily="34" charset="0"/>
              <a:buChar char="•"/>
              <a:tabLst>
                <a:tab pos="457200" algn="l"/>
              </a:tabLst>
            </a:pPr>
            <a:r>
              <a:rPr lang="en-GB"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Ram				:	1 GB</a:t>
            </a:r>
            <a:endParaRPr lang="en-IN"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28600">
              <a:spcAft>
                <a:spcPts val="600"/>
              </a:spcAft>
            </a:pPr>
            <a:r>
              <a:rPr lang="en-US" sz="1800" b="1" dirty="0">
                <a:solidFill>
                  <a:schemeClr val="bg1"/>
                </a:solidFill>
                <a:effectLst/>
                <a:latin typeface="Times New Roman" panose="02020603050405020304" pitchFamily="18" charset="0"/>
                <a:ea typeface="Times New Roman" panose="02020603050405020304" pitchFamily="18" charset="0"/>
              </a:rPr>
              <a:t> </a:t>
            </a:r>
            <a:endParaRPr lang="en-IN" sz="1800" dirty="0">
              <a:solidFill>
                <a:schemeClr val="bg1"/>
              </a:solidFill>
              <a:effectLst/>
              <a:latin typeface="Times New Roman" panose="02020603050405020304" pitchFamily="18" charset="0"/>
              <a:ea typeface="Times New Roman" panose="02020603050405020304" pitchFamily="18" charset="0"/>
            </a:endParaRPr>
          </a:p>
          <a:p>
            <a:pPr marL="228600">
              <a:spcAft>
                <a:spcPts val="600"/>
              </a:spcAft>
            </a:pPr>
            <a:r>
              <a:rPr lang="en-US" sz="1800" b="1" u="sng" dirty="0">
                <a:solidFill>
                  <a:schemeClr val="bg1"/>
                </a:solidFill>
                <a:effectLst/>
                <a:latin typeface="Times New Roman" panose="02020603050405020304" pitchFamily="18" charset="0"/>
                <a:ea typeface="Times New Roman" panose="02020603050405020304" pitchFamily="18" charset="0"/>
              </a:rPr>
              <a:t>SOFTWARE REQUIREMENTS:</a:t>
            </a:r>
            <a:r>
              <a:rPr lang="en-US" sz="1800" b="1" dirty="0">
                <a:solidFill>
                  <a:schemeClr val="bg1"/>
                </a:solidFill>
                <a:effectLst/>
                <a:latin typeface="Times New Roman" panose="02020603050405020304" pitchFamily="18" charset="0"/>
                <a:ea typeface="Times New Roman" panose="02020603050405020304" pitchFamily="18" charset="0"/>
              </a:rPr>
              <a:t> </a:t>
            </a:r>
            <a:endParaRPr lang="en-IN" sz="1800" dirty="0">
              <a:solidFill>
                <a:schemeClr val="bg1"/>
              </a:solidFill>
              <a:effectLst/>
              <a:latin typeface="Times New Roman" panose="02020603050405020304" pitchFamily="18" charset="0"/>
              <a:ea typeface="Times New Roman" panose="02020603050405020304" pitchFamily="18" charset="0"/>
            </a:endParaRPr>
          </a:p>
          <a:p>
            <a:pPr marL="342900" lvl="0" indent="-342900">
              <a:lnSpc>
                <a:spcPct val="115000"/>
              </a:lnSpc>
              <a:spcAft>
                <a:spcPts val="1000"/>
              </a:spcAft>
              <a:buFont typeface="Arial" panose="020B0604020202020204" pitchFamily="34" charset="0"/>
              <a:buChar char="•"/>
              <a:tabLst>
                <a:tab pos="457200" algn="l"/>
              </a:tabLst>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Operating system 		: 	Windows 10</a:t>
            </a:r>
            <a:endParaRPr lang="en-IN"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Arial" panose="020B0604020202020204" pitchFamily="34" charset="0"/>
              <a:buChar char="•"/>
              <a:tabLst>
                <a:tab pos="457200" algn="l"/>
              </a:tabLst>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Coding Language		:	python</a:t>
            </a:r>
            <a:endParaRPr lang="en-IN"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Arial" panose="020B0604020202020204" pitchFamily="34" charset="0"/>
              <a:buChar char="•"/>
              <a:tabLst>
                <a:tab pos="457200" algn="l"/>
              </a:tabLst>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Tool				:	 PyCharm</a:t>
            </a:r>
            <a:endParaRPr lang="en-IN"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Arial" panose="020B0604020202020204" pitchFamily="34" charset="0"/>
              <a:buChar char="•"/>
              <a:tabLst>
                <a:tab pos="457200" algn="l"/>
              </a:tabLst>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Database			:	MYSQL</a:t>
            </a:r>
            <a:endParaRPr lang="en-IN"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Arial" panose="020B0604020202020204" pitchFamily="34" charset="0"/>
              <a:buChar char="•"/>
              <a:tabLst>
                <a:tab pos="457200" algn="l"/>
              </a:tabLst>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Server                 		:   	Flask</a:t>
            </a:r>
            <a:endParaRPr lang="en-IN"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58C2905-FEE5-4516-B640-B92A1EEBB71A}"/>
              </a:ext>
            </a:extLst>
          </p:cNvPr>
          <p:cNvSpPr txBox="1"/>
          <p:nvPr/>
        </p:nvSpPr>
        <p:spPr>
          <a:xfrm>
            <a:off x="409701" y="0"/>
            <a:ext cx="7084382" cy="707886"/>
          </a:xfrm>
          <a:prstGeom prst="rect">
            <a:avLst/>
          </a:prstGeom>
          <a:noFill/>
        </p:spPr>
        <p:txBody>
          <a:bodyPr wrap="square" rtlCol="0">
            <a:spAutoFit/>
          </a:bodyPr>
          <a:lstStyle/>
          <a:p>
            <a:r>
              <a:rPr lang="en-US" sz="4000" b="1" u="sng" dirty="0">
                <a:solidFill>
                  <a:schemeClr val="bg1"/>
                </a:solidFill>
              </a:rPr>
              <a:t>Technology Platform  Overview:</a:t>
            </a:r>
            <a:endParaRPr lang="en-IN" sz="4000" b="1" u="sng" dirty="0">
              <a:solidFill>
                <a:schemeClr val="bg1"/>
              </a:solidFill>
            </a:endParaRPr>
          </a:p>
        </p:txBody>
      </p:sp>
    </p:spTree>
    <p:extLst>
      <p:ext uri="{BB962C8B-B14F-4D97-AF65-F5344CB8AC3E}">
        <p14:creationId xmlns:p14="http://schemas.microsoft.com/office/powerpoint/2010/main" val="219755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BE918C-65A2-4D35-9931-35AAE0A5C3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44681056-A751-42E3-8FC2-0B528BF76C08}"/>
              </a:ext>
            </a:extLst>
          </p:cNvPr>
          <p:cNvSpPr txBox="1"/>
          <p:nvPr/>
        </p:nvSpPr>
        <p:spPr>
          <a:xfrm>
            <a:off x="150920" y="-86447"/>
            <a:ext cx="7270812" cy="707886"/>
          </a:xfrm>
          <a:prstGeom prst="rect">
            <a:avLst/>
          </a:prstGeom>
          <a:noFill/>
        </p:spPr>
        <p:txBody>
          <a:bodyPr wrap="square" rtlCol="0">
            <a:spAutoFit/>
          </a:bodyPr>
          <a:lstStyle/>
          <a:p>
            <a:r>
              <a:rPr lang="en-US" sz="4000" b="1" u="sng" dirty="0">
                <a:solidFill>
                  <a:schemeClr val="bg1"/>
                </a:solidFill>
              </a:rPr>
              <a:t>Applications Features Overview:</a:t>
            </a:r>
            <a:endParaRPr lang="en-IN" sz="4000" b="1" u="sng" dirty="0">
              <a:solidFill>
                <a:schemeClr val="bg1"/>
              </a:solidFill>
            </a:endParaRPr>
          </a:p>
        </p:txBody>
      </p:sp>
      <p:sp>
        <p:nvSpPr>
          <p:cNvPr id="4" name="TextBox 3">
            <a:extLst>
              <a:ext uri="{FF2B5EF4-FFF2-40B4-BE49-F238E27FC236}">
                <a16:creationId xmlns:a16="http://schemas.microsoft.com/office/drawing/2014/main" id="{F99A9515-424F-401B-94CA-957C7FBF2693}"/>
              </a:ext>
            </a:extLst>
          </p:cNvPr>
          <p:cNvSpPr txBox="1"/>
          <p:nvPr/>
        </p:nvSpPr>
        <p:spPr>
          <a:xfrm>
            <a:off x="150920" y="550417"/>
            <a:ext cx="12041080" cy="7402026"/>
          </a:xfrm>
          <a:prstGeom prst="rect">
            <a:avLst/>
          </a:prstGeom>
          <a:noFill/>
        </p:spPr>
        <p:txBody>
          <a:bodyPr wrap="square" rtlCol="0">
            <a:spAutoFit/>
          </a:bodyPr>
          <a:lstStyle/>
          <a:p>
            <a:r>
              <a:rPr lang="en-US" sz="2000" b="1" dirty="0">
                <a:solidFill>
                  <a:schemeClr val="bg1"/>
                </a:solidFill>
                <a:effectLst/>
                <a:ea typeface="SimSun" panose="02010600030101010101" pitchFamily="2" charset="-122"/>
              </a:rPr>
              <a:t>Python</a:t>
            </a:r>
            <a:r>
              <a:rPr lang="en-US" sz="2000" dirty="0">
                <a:solidFill>
                  <a:schemeClr val="bg1"/>
                </a:solidFill>
                <a:effectLst/>
                <a:latin typeface="Times New Roman" panose="02020603050405020304" pitchFamily="18" charset="0"/>
                <a:ea typeface="Times New Roman" panose="02020603050405020304" pitchFamily="18" charset="0"/>
              </a:rPr>
              <a:t> is a high-level, interpreted scripting language developed in the late 1980s by Guido van Rossum at the National Research Institute for Mathematics and Computer Science in the Netherlands.</a:t>
            </a:r>
          </a:p>
          <a:p>
            <a:endParaRPr lang="en-US" sz="2000" dirty="0">
              <a:solidFill>
                <a:schemeClr val="bg1"/>
              </a:solidFill>
              <a:latin typeface="Times New Roman" panose="02020603050405020304" pitchFamily="18" charset="0"/>
            </a:endParaRPr>
          </a:p>
          <a:p>
            <a:pPr algn="just">
              <a:lnSpc>
                <a:spcPct val="150000"/>
              </a:lnSpc>
            </a:pPr>
            <a:r>
              <a:rPr lang="en-US" sz="1800" b="1" u="sng" dirty="0">
                <a:solidFill>
                  <a:schemeClr val="bg1"/>
                </a:solidFill>
                <a:effectLst/>
                <a:latin typeface="Times New Roman" panose="02020603050405020304" pitchFamily="18" charset="0"/>
                <a:ea typeface="Times New Roman" panose="02020603050405020304" pitchFamily="18" charset="0"/>
              </a:rPr>
              <a:t>Python is interpreted</a:t>
            </a:r>
            <a:endParaRPr lang="en-IN" sz="1800" u="sng" dirty="0">
              <a:solidFill>
                <a:schemeClr val="bg1"/>
              </a:solidFill>
              <a:effectLst/>
              <a:latin typeface="Times New Roman" panose="02020603050405020304" pitchFamily="18" charset="0"/>
              <a:ea typeface="Times New Roman" panose="02020603050405020304" pitchFamily="18" charset="0"/>
            </a:endParaRPr>
          </a:p>
          <a:p>
            <a:pPr algn="just"/>
            <a:r>
              <a:rPr lang="en-US" sz="2000" dirty="0">
                <a:solidFill>
                  <a:schemeClr val="bg1"/>
                </a:solidFill>
                <a:effectLst/>
                <a:latin typeface="Times New Roman" panose="02020603050405020304" pitchFamily="18" charset="0"/>
                <a:ea typeface="Times New Roman" panose="02020603050405020304" pitchFamily="18" charset="0"/>
              </a:rPr>
              <a:t>Many languages are compiled, meaning the source code you create needs to be translated into machine code, the language of your computer’s processor, before it can be run. Programs written in an interpreted language are passed straight to an interpreter that runs them directly.                                                                  </a:t>
            </a:r>
            <a:endParaRPr lang="en-IN" sz="2000" dirty="0">
              <a:solidFill>
                <a:schemeClr val="bg1"/>
              </a:solidFill>
              <a:effectLst/>
              <a:latin typeface="Times New Roman" panose="02020603050405020304" pitchFamily="18" charset="0"/>
              <a:ea typeface="Times New Roman" panose="02020603050405020304" pitchFamily="18" charset="0"/>
            </a:endParaRPr>
          </a:p>
          <a:p>
            <a:pPr algn="just"/>
            <a:r>
              <a:rPr lang="en-US" sz="2000" dirty="0">
                <a:solidFill>
                  <a:schemeClr val="bg1"/>
                </a:solidFill>
                <a:effectLst/>
                <a:latin typeface="Times New Roman" panose="02020603050405020304" pitchFamily="18" charset="0"/>
                <a:ea typeface="Times New Roman" panose="02020603050405020304" pitchFamily="18" charset="0"/>
              </a:rPr>
              <a:t>This makes for a quicker development cycle because you just type in your code and run it, without the intermediate compilation step.</a:t>
            </a:r>
          </a:p>
          <a:p>
            <a:pPr algn="just"/>
            <a:endParaRPr lang="en-US" sz="2000" b="1" dirty="0">
              <a:solidFill>
                <a:schemeClr val="bg1"/>
              </a:solidFill>
              <a:latin typeface="Times New Roman" panose="02020603050405020304" pitchFamily="18" charset="0"/>
              <a:ea typeface="Times New Roman" panose="02020603050405020304" pitchFamily="18" charset="0"/>
            </a:endParaRPr>
          </a:p>
          <a:p>
            <a:pPr algn="just"/>
            <a:endParaRPr lang="en-US" sz="2000" b="1" dirty="0">
              <a:solidFill>
                <a:schemeClr val="bg1"/>
              </a:solidFill>
              <a:effectLst/>
              <a:latin typeface="Times New Roman" panose="02020603050405020304" pitchFamily="18" charset="0"/>
              <a:ea typeface="Times New Roman" panose="02020603050405020304" pitchFamily="18" charset="0"/>
            </a:endParaRPr>
          </a:p>
          <a:p>
            <a:pPr algn="just"/>
            <a:r>
              <a:rPr lang="en-US" sz="2000" b="1" u="sng" dirty="0">
                <a:solidFill>
                  <a:schemeClr val="bg1"/>
                </a:solidFill>
                <a:effectLst/>
                <a:latin typeface="Times New Roman" panose="02020603050405020304" pitchFamily="18" charset="0"/>
                <a:ea typeface="Times New Roman" panose="02020603050405020304" pitchFamily="18" charset="0"/>
              </a:rPr>
              <a:t>Python is Free</a:t>
            </a:r>
            <a:endParaRPr lang="en-IN" sz="2000" b="1" u="sng" dirty="0">
              <a:solidFill>
                <a:schemeClr val="bg1"/>
              </a:solidFill>
              <a:effectLst/>
              <a:latin typeface="Times New Roman" panose="02020603050405020304" pitchFamily="18" charset="0"/>
              <a:ea typeface="Times New Roman" panose="02020603050405020304" pitchFamily="18" charset="0"/>
            </a:endParaRPr>
          </a:p>
          <a:p>
            <a:pPr algn="just"/>
            <a:r>
              <a:rPr lang="en-US" sz="2000" dirty="0">
                <a:solidFill>
                  <a:schemeClr val="bg1"/>
                </a:solidFill>
                <a:effectLst/>
                <a:latin typeface="Times New Roman" panose="02020603050405020304" pitchFamily="18" charset="0"/>
                <a:ea typeface="Times New Roman" panose="02020603050405020304" pitchFamily="18" charset="0"/>
              </a:rPr>
              <a:t>The Python interpreter is developed under an OSI-approved open-source license, making it free to install, use, and distribute, even for commercial purposes.</a:t>
            </a:r>
            <a:endParaRPr lang="en-IN" sz="2000" dirty="0">
              <a:solidFill>
                <a:schemeClr val="bg1"/>
              </a:solidFill>
              <a:effectLst/>
              <a:latin typeface="Times New Roman" panose="02020603050405020304" pitchFamily="18" charset="0"/>
              <a:ea typeface="Times New Roman" panose="02020603050405020304" pitchFamily="18" charset="0"/>
            </a:endParaRPr>
          </a:p>
          <a:p>
            <a:pPr algn="just">
              <a:lnSpc>
                <a:spcPct val="150000"/>
              </a:lnSpc>
            </a:pPr>
            <a:endParaRPr lang="en-US" sz="2000" u="sng" dirty="0">
              <a:solidFill>
                <a:schemeClr val="bg1"/>
              </a:solidFill>
              <a:effectLst/>
              <a:latin typeface="Times New Roman" panose="02020603050405020304" pitchFamily="18" charset="0"/>
              <a:ea typeface="Times New Roman" panose="02020603050405020304" pitchFamily="18" charset="0"/>
            </a:endParaRPr>
          </a:p>
          <a:p>
            <a:pPr algn="just">
              <a:lnSpc>
                <a:spcPct val="150000"/>
              </a:lnSpc>
            </a:pPr>
            <a:r>
              <a:rPr lang="en-US" sz="2000" b="1" u="sng" dirty="0">
                <a:solidFill>
                  <a:schemeClr val="bg1"/>
                </a:solidFill>
                <a:effectLst/>
                <a:latin typeface="Times New Roman" panose="02020603050405020304" pitchFamily="18" charset="0"/>
                <a:ea typeface="Times New Roman" panose="02020603050405020304" pitchFamily="18" charset="0"/>
              </a:rPr>
              <a:t>Python is Portable</a:t>
            </a:r>
            <a:endParaRPr lang="en-IN" sz="2000" b="1" u="sng" dirty="0">
              <a:solidFill>
                <a:schemeClr val="bg1"/>
              </a:solidFill>
              <a:effectLst/>
              <a:latin typeface="Times New Roman" panose="02020603050405020304" pitchFamily="18" charset="0"/>
              <a:ea typeface="Times New Roman" panose="02020603050405020304" pitchFamily="18" charset="0"/>
            </a:endParaRPr>
          </a:p>
          <a:p>
            <a:pPr algn="just"/>
            <a:r>
              <a:rPr lang="en-US" sz="2000" dirty="0">
                <a:solidFill>
                  <a:schemeClr val="bg1"/>
                </a:solidFill>
                <a:effectLst/>
                <a:latin typeface="Times New Roman" panose="02020603050405020304" pitchFamily="18" charset="0"/>
                <a:ea typeface="Times New Roman" panose="02020603050405020304" pitchFamily="18" charset="0"/>
              </a:rPr>
              <a:t>Because Python code is interpreted and not compiled into native machine instructions, code written for one platform will work on any other platform that has the Python interpreter installed. (This is true of any interpreted language, not just Python.)</a:t>
            </a:r>
            <a:endParaRPr lang="en-IN" sz="2000" dirty="0">
              <a:solidFill>
                <a:schemeClr val="bg1"/>
              </a:solidFill>
              <a:effectLst/>
              <a:latin typeface="Times New Roman" panose="02020603050405020304" pitchFamily="18" charset="0"/>
              <a:ea typeface="Times New Roman" panose="02020603050405020304" pitchFamily="18" charset="0"/>
            </a:endParaRPr>
          </a:p>
          <a:p>
            <a:pPr algn="just"/>
            <a:endParaRPr lang="en-US" sz="2800" dirty="0">
              <a:solidFill>
                <a:schemeClr val="bg1"/>
              </a:solidFill>
              <a:effectLst/>
              <a:latin typeface="Times New Roman" panose="02020603050405020304" pitchFamily="18" charset="0"/>
              <a:ea typeface="Times New Roman" panose="02020603050405020304" pitchFamily="18" charset="0"/>
            </a:endParaRPr>
          </a:p>
          <a:p>
            <a:pPr algn="just"/>
            <a:endParaRPr lang="en-IN" sz="2000" dirty="0">
              <a:solidFill>
                <a:schemeClr val="bg1"/>
              </a:solidFill>
              <a:effectLst/>
              <a:latin typeface="Times New Roman" panose="02020603050405020304" pitchFamily="18" charset="0"/>
              <a:ea typeface="Times New Roman" panose="02020603050405020304" pitchFamily="18" charset="0"/>
            </a:endParaRPr>
          </a:p>
          <a:p>
            <a:endParaRPr lang="en-IN" sz="2000" dirty="0">
              <a:solidFill>
                <a:schemeClr val="bg1"/>
              </a:solidFill>
            </a:endParaRPr>
          </a:p>
        </p:txBody>
      </p:sp>
    </p:spTree>
    <p:extLst>
      <p:ext uri="{BB962C8B-B14F-4D97-AF65-F5344CB8AC3E}">
        <p14:creationId xmlns:p14="http://schemas.microsoft.com/office/powerpoint/2010/main" val="4075815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248</TotalTime>
  <Words>2927</Words>
  <Application>Microsoft Office PowerPoint</Application>
  <PresentationFormat>Widescreen</PresentationFormat>
  <Paragraphs>165</Paragraphs>
  <Slides>26</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Algerian</vt:lpstr>
      <vt:lpstr>Arial</vt:lpstr>
      <vt:lpstr>Bahnschrift</vt:lpstr>
      <vt:lpstr>Bodoni Bd BT</vt:lpstr>
      <vt:lpstr>Calibri</vt:lpstr>
      <vt:lpstr>Calibri Light</vt:lpstr>
      <vt:lpstr>Cambria Math</vt:lpstr>
      <vt:lpstr>Georgia</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amarnath gujjari</dc:creator>
  <cp:lastModifiedBy>amarnath gujjari</cp:lastModifiedBy>
  <cp:revision>9</cp:revision>
  <dcterms:created xsi:type="dcterms:W3CDTF">2021-05-24T16:33:47Z</dcterms:created>
  <dcterms:modified xsi:type="dcterms:W3CDTF">2021-05-28T11:10:44Z</dcterms:modified>
</cp:coreProperties>
</file>